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tags/tag2.xml" ContentType="application/vnd.openxmlformats-officedocument.presentationml.tags+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tags/tag3.xml" ContentType="application/vnd.openxmlformats-officedocument.presentationml.tags+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4396" r:id="rId1"/>
  </p:sldMasterIdLst>
  <p:notesMasterIdLst>
    <p:notesMasterId r:id="rId85"/>
  </p:notesMasterIdLst>
  <p:handoutMasterIdLst>
    <p:handoutMasterId r:id="rId86"/>
  </p:handoutMasterIdLst>
  <p:sldIdLst>
    <p:sldId id="289" r:id="rId2"/>
    <p:sldId id="399" r:id="rId3"/>
    <p:sldId id="364" r:id="rId4"/>
    <p:sldId id="311" r:id="rId5"/>
    <p:sldId id="474" r:id="rId6"/>
    <p:sldId id="557" r:id="rId7"/>
    <p:sldId id="468" r:id="rId8"/>
    <p:sldId id="313" r:id="rId9"/>
    <p:sldId id="469" r:id="rId10"/>
    <p:sldId id="470" r:id="rId11"/>
    <p:sldId id="471" r:id="rId12"/>
    <p:sldId id="322" r:id="rId13"/>
    <p:sldId id="387" r:id="rId14"/>
    <p:sldId id="554" r:id="rId15"/>
    <p:sldId id="555" r:id="rId16"/>
    <p:sldId id="473" r:id="rId17"/>
    <p:sldId id="476" r:id="rId18"/>
    <p:sldId id="477" r:id="rId19"/>
    <p:sldId id="553" r:id="rId20"/>
    <p:sldId id="479" r:id="rId21"/>
    <p:sldId id="480" r:id="rId22"/>
    <p:sldId id="500" r:id="rId23"/>
    <p:sldId id="482" r:id="rId24"/>
    <p:sldId id="501" r:id="rId25"/>
    <p:sldId id="560" r:id="rId26"/>
    <p:sldId id="483" r:id="rId27"/>
    <p:sldId id="484" r:id="rId28"/>
    <p:sldId id="485" r:id="rId29"/>
    <p:sldId id="486" r:id="rId30"/>
    <p:sldId id="487" r:id="rId31"/>
    <p:sldId id="489" r:id="rId32"/>
    <p:sldId id="490" r:id="rId33"/>
    <p:sldId id="491" r:id="rId34"/>
    <p:sldId id="492" r:id="rId35"/>
    <p:sldId id="493" r:id="rId36"/>
    <p:sldId id="494" r:id="rId37"/>
    <p:sldId id="495" r:id="rId38"/>
    <p:sldId id="496" r:id="rId39"/>
    <p:sldId id="503" r:id="rId40"/>
    <p:sldId id="504" r:id="rId41"/>
    <p:sldId id="559" r:id="rId42"/>
    <p:sldId id="507" r:id="rId43"/>
    <p:sldId id="531" r:id="rId44"/>
    <p:sldId id="535" r:id="rId45"/>
    <p:sldId id="536" r:id="rId46"/>
    <p:sldId id="537" r:id="rId47"/>
    <p:sldId id="538" r:id="rId48"/>
    <p:sldId id="539" r:id="rId49"/>
    <p:sldId id="540" r:id="rId50"/>
    <p:sldId id="541" r:id="rId51"/>
    <p:sldId id="561" r:id="rId52"/>
    <p:sldId id="562" r:id="rId53"/>
    <p:sldId id="563" r:id="rId54"/>
    <p:sldId id="542" r:id="rId55"/>
    <p:sldId id="543" r:id="rId56"/>
    <p:sldId id="544" r:id="rId57"/>
    <p:sldId id="545" r:id="rId58"/>
    <p:sldId id="546" r:id="rId59"/>
    <p:sldId id="547" r:id="rId60"/>
    <p:sldId id="548" r:id="rId61"/>
    <p:sldId id="549" r:id="rId62"/>
    <p:sldId id="550" r:id="rId63"/>
    <p:sldId id="508" r:id="rId64"/>
    <p:sldId id="509" r:id="rId65"/>
    <p:sldId id="512" r:id="rId66"/>
    <p:sldId id="513" r:id="rId67"/>
    <p:sldId id="514" r:id="rId68"/>
    <p:sldId id="515" r:id="rId69"/>
    <p:sldId id="516" r:id="rId70"/>
    <p:sldId id="517" r:id="rId71"/>
    <p:sldId id="518" r:id="rId72"/>
    <p:sldId id="519" r:id="rId73"/>
    <p:sldId id="520" r:id="rId74"/>
    <p:sldId id="521" r:id="rId75"/>
    <p:sldId id="522" r:id="rId76"/>
    <p:sldId id="523" r:id="rId77"/>
    <p:sldId id="524" r:id="rId78"/>
    <p:sldId id="525" r:id="rId79"/>
    <p:sldId id="526" r:id="rId80"/>
    <p:sldId id="530" r:id="rId81"/>
    <p:sldId id="528" r:id="rId82"/>
    <p:sldId id="529" r:id="rId83"/>
    <p:sldId id="558" r:id="rId84"/>
  </p:sldIdLst>
  <p:sldSz cx="9144000" cy="6858000" type="screen4x3"/>
  <p:notesSz cx="6858000" cy="9144000"/>
  <p:embeddedFontLst>
    <p:embeddedFont>
      <p:font typeface="Corbel" pitchFamily="34" charset="0"/>
      <p:regular r:id="rId87"/>
      <p:bold r:id="rId88"/>
      <p:italic r:id="rId89"/>
      <p:boldItalic r:id="rId90"/>
    </p:embeddedFont>
    <p:embeddedFont>
      <p:font typeface="Wingdings 2" pitchFamily="18" charset="2"/>
      <p:regular r:id="rId91"/>
    </p:embeddedFont>
    <p:embeddedFont>
      <p:font typeface="Apple Chancery" pitchFamily="66" charset="0"/>
      <p:regular r:id="rId92"/>
    </p:embeddedFont>
    <p:embeddedFont>
      <p:font typeface="ＭＳ Ｐゴシック" charset="-128"/>
      <p:regular r:id="rId93"/>
    </p:embeddedFont>
    <p:embeddedFont>
      <p:font typeface="Arial Narrow" pitchFamily="34" charset="0"/>
      <p:regular r:id="rId94"/>
      <p:bold r:id="rId95"/>
      <p:italic r:id="rId96"/>
      <p:boldItalic r:id="rId97"/>
    </p:embeddedFont>
    <p:embeddedFont>
      <p:font typeface="Tahoma" pitchFamily="34" charset="0"/>
      <p:regular r:id="rId98"/>
      <p:bold r:id="rId99"/>
    </p:embeddedFont>
    <p:embeddedFont>
      <p:font typeface="Arial Black" pitchFamily="34" charset="0"/>
      <p:bold r:id="rId100"/>
    </p:embeddedFont>
    <p:embeddedFont>
      <p:font typeface="굴림" charset="-127"/>
      <p:regular r:id="rId101"/>
    </p:embeddedFont>
    <p:embeddedFont>
      <p:font typeface="Gill Sans MT" pitchFamily="34" charset="0"/>
      <p:regular r:id="rId102"/>
      <p:bold r:id="rId103"/>
      <p:italic r:id="rId104"/>
      <p:boldItalic r:id="rId105"/>
    </p:embeddedFont>
    <p:embeddedFont>
      <p:font typeface="Wingdings 3" pitchFamily="18" charset="2"/>
      <p:regular r:id="rId106"/>
    </p:embeddedFont>
    <p:embeddedFont>
      <p:font typeface="Bookman Old Style" pitchFamily="18" charset="0"/>
      <p:regular r:id="rId107"/>
      <p:bold r:id="rId108"/>
      <p:italic r:id="rId109"/>
      <p:boldItalic r:id="rId110"/>
    </p:embeddedFont>
    <p:embeddedFont>
      <p:font typeface="Calibri" pitchFamily="34" charset="0"/>
      <p:regular r:id="rId111"/>
      <p:bold r:id="rId112"/>
      <p:italic r:id="rId113"/>
      <p:boldItalic r:id="rId1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p:scale>
          <a:sx n="70" d="100"/>
          <a:sy n="70" d="100"/>
        </p:scale>
        <p:origin x="-1488" y="-30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0998"/>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5.xml"/><Relationship Id="rId107" Type="http://schemas.openxmlformats.org/officeDocument/2006/relationships/font" Target="fonts/font2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1.fntdata"/><Relationship Id="rId102" Type="http://schemas.openxmlformats.org/officeDocument/2006/relationships/font" Target="fonts/font16.fntdata"/><Relationship Id="rId110" Type="http://schemas.openxmlformats.org/officeDocument/2006/relationships/font" Target="fonts/font24.fntdata"/><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font" Target="fonts/font19.fntdata"/><Relationship Id="rId113" Type="http://schemas.openxmlformats.org/officeDocument/2006/relationships/font" Target="fonts/font27.fntdata"/><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7.fntdata"/><Relationship Id="rId108" Type="http://schemas.openxmlformats.org/officeDocument/2006/relationships/font" Target="fonts/font22.fntdata"/><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11"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0.fntdata"/><Relationship Id="rId114"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3941E7-D8EB-9340-B8BF-348F2EBB906C}" type="datetimeFigureOut">
              <a:rPr lang="en-US" smtClean="0"/>
              <a:pPr/>
              <a:t>9/14/2010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7A9BC6-9BEF-C744-84AA-F8FA97DC5A9F}"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505556-B848-184E-BB16-E23E9074CF93}" type="datetimeFigureOut">
              <a:rPr lang="en-US" smtClean="0"/>
              <a:pPr/>
              <a:t>9/14/2010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CBAF44-5CDD-9743-9D02-2033812DDFBA}"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CBAF44-5CDD-9743-9D02-2033812DDFB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a:t>
            </a:r>
            <a:r>
              <a:rPr lang="en-US" baseline="0" dirty="0" smtClean="0"/>
              <a:t> we all know – WEB based services and applications are replacing desktop applications. There are numerous examples – and using my own experience – I guess that more than 50% of my computer interactions involve accessing Web applications.</a:t>
            </a:r>
          </a:p>
          <a:p>
            <a:endParaRPr lang="en-US" baseline="0" dirty="0" smtClean="0"/>
          </a:p>
          <a:p>
            <a:r>
              <a:rPr lang="en-US" baseline="0" dirty="0" smtClean="0"/>
              <a:t>This trend is not likely to change instead it will continue on this trajectory.</a:t>
            </a:r>
          </a:p>
          <a:p>
            <a:endParaRPr lang="en-US" baseline="0" dirty="0" smtClean="0"/>
          </a:p>
          <a:p>
            <a:r>
              <a:rPr lang="en-US" baseline="0" dirty="0" smtClean="0"/>
              <a:t>Even for internal and in-house applications – we access them through a Web browser.</a:t>
            </a:r>
          </a:p>
          <a:p>
            <a:endParaRPr lang="en-US" baseline="0" dirty="0" smtClean="0"/>
          </a:p>
          <a:p>
            <a:r>
              <a:rPr lang="en-US" baseline="0" dirty="0" smtClean="0"/>
              <a:t>So clearly – there is a permanent shift towards service-oriented computing.</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3CBAF44-5CDD-9743-9D02-2033812DDFBA}"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p:spPr>
      </p:sp>
      <p:sp>
        <p:nvSpPr>
          <p:cNvPr id="27651" name="Notes Placeholder 2"/>
          <p:cNvSpPr>
            <a:spLocks noGrp="1"/>
          </p:cNvSpPr>
          <p:nvPr>
            <p:ph type="body" idx="1"/>
          </p:nvPr>
        </p:nvSpPr>
        <p:spPr bwMode="auto">
          <a:noFill/>
        </p:spPr>
        <p:txBody>
          <a:bodyPr/>
          <a:lstStyle/>
          <a:p>
            <a:endParaRPr lang="ko-KR" altLang="en-US" smtClean="0"/>
          </a:p>
        </p:txBody>
      </p:sp>
      <p:sp>
        <p:nvSpPr>
          <p:cNvPr id="27652" name="Slide Number Placeholder 3"/>
          <p:cNvSpPr>
            <a:spLocks noGrp="1"/>
          </p:cNvSpPr>
          <p:nvPr>
            <p:ph type="sldNum" sz="quarter" idx="5"/>
          </p:nvPr>
        </p:nvSpPr>
        <p:spPr bwMode="auto">
          <a:noFill/>
          <a:ln>
            <a:miter lim="800000"/>
            <a:headEnd/>
            <a:tailEnd/>
          </a:ln>
        </p:spPr>
        <p:txBody>
          <a:bodyPr/>
          <a:lstStyle/>
          <a:p>
            <a:fld id="{927C3392-DCFB-4964-A741-CE03B8798B01}" type="slidenum">
              <a:rPr lang="ko-KR" altLang="en-US"/>
              <a:pPr/>
              <a:t>36</a:t>
            </a:fld>
            <a:endParaRPr lang="ko-KR"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68AF8C7-CEFA-8F4D-92A3-5D2C15FA51A5}"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a:lstStyle/>
          <a:p>
            <a:pPr>
              <a:spcBef>
                <a:spcPct val="0"/>
              </a:spcBef>
            </a:pPr>
            <a:endParaRPr lang="en-US"/>
          </a:p>
        </p:txBody>
      </p:sp>
      <p:sp>
        <p:nvSpPr>
          <p:cNvPr id="46084" name="Slide Number Placeholder 3"/>
          <p:cNvSpPr>
            <a:spLocks noGrp="1"/>
          </p:cNvSpPr>
          <p:nvPr>
            <p:ph type="sldNum" sz="quarter" idx="5"/>
          </p:nvPr>
        </p:nvSpPr>
        <p:spPr bwMode="auto">
          <a:noFill/>
          <a:ln>
            <a:miter lim="800000"/>
            <a:headEnd/>
            <a:tailEnd/>
          </a:ln>
        </p:spPr>
        <p:txBody>
          <a:bodyPr/>
          <a:lstStyle/>
          <a:p>
            <a:fld id="{165CD7FC-8109-4B4C-9421-A59BA2F86E87}" type="slidenum">
              <a:rPr lang="en-US"/>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a:lstStyle/>
          <a:p>
            <a:pPr>
              <a:spcBef>
                <a:spcPct val="0"/>
              </a:spcBef>
            </a:pPr>
            <a:endParaRPr lang="en-US"/>
          </a:p>
        </p:txBody>
      </p:sp>
      <p:sp>
        <p:nvSpPr>
          <p:cNvPr id="49156" name="Slide Number Placeholder 3"/>
          <p:cNvSpPr>
            <a:spLocks noGrp="1"/>
          </p:cNvSpPr>
          <p:nvPr>
            <p:ph type="sldNum" sz="quarter" idx="5"/>
          </p:nvPr>
        </p:nvSpPr>
        <p:spPr bwMode="auto">
          <a:noFill/>
          <a:ln>
            <a:miter lim="800000"/>
            <a:headEnd/>
            <a:tailEnd/>
          </a:ln>
        </p:spPr>
        <p:txBody>
          <a:bodyPr/>
          <a:lstStyle/>
          <a:p>
            <a:fld id="{B5F99701-168B-8D4C-B37B-E4751DED6A92}" type="slidenum">
              <a:rPr lang="en-US"/>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a:lstStyle/>
          <a:p>
            <a:pPr>
              <a:spcBef>
                <a:spcPct val="0"/>
              </a:spcBef>
            </a:pPr>
            <a:endParaRPr lang="en-US"/>
          </a:p>
        </p:txBody>
      </p:sp>
      <p:sp>
        <p:nvSpPr>
          <p:cNvPr id="50180" name="Slide Number Placeholder 3"/>
          <p:cNvSpPr>
            <a:spLocks noGrp="1"/>
          </p:cNvSpPr>
          <p:nvPr>
            <p:ph type="sldNum" sz="quarter" idx="5"/>
          </p:nvPr>
        </p:nvSpPr>
        <p:spPr bwMode="auto">
          <a:noFill/>
          <a:ln>
            <a:miter lim="800000"/>
            <a:headEnd/>
            <a:tailEnd/>
          </a:ln>
        </p:spPr>
        <p:txBody>
          <a:bodyPr/>
          <a:lstStyle/>
          <a:p>
            <a:fld id="{EEF7C490-9BFD-8E4F-AFE4-11B0BACBF165}" type="slidenum">
              <a:rPr lang="en-US"/>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a:lstStyle/>
          <a:p>
            <a:pPr>
              <a:spcBef>
                <a:spcPct val="0"/>
              </a:spcBef>
            </a:pPr>
            <a:endParaRPr lang="en-US"/>
          </a:p>
        </p:txBody>
      </p:sp>
      <p:sp>
        <p:nvSpPr>
          <p:cNvPr id="51204" name="Slide Number Placeholder 3"/>
          <p:cNvSpPr>
            <a:spLocks noGrp="1"/>
          </p:cNvSpPr>
          <p:nvPr>
            <p:ph type="sldNum" sz="quarter" idx="5"/>
          </p:nvPr>
        </p:nvSpPr>
        <p:spPr bwMode="auto">
          <a:noFill/>
          <a:ln>
            <a:miter lim="800000"/>
            <a:headEnd/>
            <a:tailEnd/>
          </a:ln>
        </p:spPr>
        <p:txBody>
          <a:bodyPr/>
          <a:lstStyle/>
          <a:p>
            <a:fld id="{925D2CEA-FB53-2C40-A6A9-AF44D1684B4F}" type="slidenum">
              <a:rPr lang="en-US"/>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8AF8C7-CEFA-8F4D-92A3-5D2C15FA51A5}"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6</a:t>
            </a:fld>
            <a:endParaRPr lang="en-US"/>
          </a:p>
        </p:txBody>
      </p:sp>
    </p:spTree>
    <p:extLst>
      <p:ext uri="{BB962C8B-B14F-4D97-AF65-F5344CB8AC3E}">
        <p14:creationId xmlns="" xmlns:p14="http://schemas.microsoft.com/office/powerpoint/2010/main" xmlns:mv="urn:schemas-microsoft-com:mac:vml" xmlns:mc="http://schemas.openxmlformats.org/markup-compatibility/2006" val="36012833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65</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66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wanted to begin my talk by being a bit provocative – and therefore did a Google</a:t>
            </a:r>
            <a:r>
              <a:rPr lang="en-US" baseline="0" dirty="0" smtClean="0"/>
              <a:t> query “death of RDBMS”. Sure enough – Google responds with more than 60,000 results matching my query.</a:t>
            </a:r>
          </a:p>
          <a:p>
            <a:endParaRPr lang="en-US" baseline="0" dirty="0" smtClean="0"/>
          </a:p>
          <a:p>
            <a:r>
              <a:rPr lang="en-US" baseline="0" dirty="0" smtClean="0"/>
              <a:t>To be fair – application developers and system designers – especially in the context of Internet application have been clamoring for database scalability for more than a decade ever since Databases became the bottom tier of Web-based service tier. We as database researchers have not paid much attention to this and in fact the state of database technology has remained virtually unchanged for the last 10 years.</a:t>
            </a:r>
          </a:p>
          <a:p>
            <a:endParaRPr lang="en-US" baseline="0" dirty="0" smtClean="0"/>
          </a:p>
          <a:p>
            <a:r>
              <a:rPr lang="en-US" baseline="0" dirty="0" smtClean="0"/>
              <a:t>So it is not surprising when the BLOGGERS (many of whom have first-hand knowledge of databases) are delighted at the prospect of putting the nails on the RDBMS coffin.</a:t>
            </a:r>
          </a:p>
          <a:p>
            <a:endParaRPr lang="en-US" baseline="0" dirty="0" smtClean="0"/>
          </a:p>
          <a:p>
            <a:r>
              <a:rPr lang="en-US" baseline="0" dirty="0" smtClean="0"/>
              <a:t>The question I want to ask is – can we redeem ourselves? </a:t>
            </a:r>
            <a:endParaRPr lang="en-US" dirty="0"/>
          </a:p>
        </p:txBody>
      </p:sp>
      <p:sp>
        <p:nvSpPr>
          <p:cNvPr id="4" name="Slide Number Placeholder 3"/>
          <p:cNvSpPr>
            <a:spLocks noGrp="1"/>
          </p:cNvSpPr>
          <p:nvPr>
            <p:ph type="sldNum" sz="quarter" idx="10"/>
          </p:nvPr>
        </p:nvSpPr>
        <p:spPr/>
        <p:txBody>
          <a:bodyPr/>
          <a:lstStyle/>
          <a:p>
            <a:fld id="{73CBAF44-5CDD-9743-9D02-2033812DDFBA}" type="slidenum">
              <a:rPr lang="en-US" smtClean="0"/>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71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77</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78</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79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80</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81</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82</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CBAF44-5CDD-9743-9D02-2033812DDFBA}" type="slidenum">
              <a:rPr lang="en-US" smtClean="0"/>
              <a:pPr/>
              <a:t>83</a:t>
            </a:fld>
            <a:endParaRPr lang="en-US"/>
          </a:p>
        </p:txBody>
      </p:sp>
    </p:spTree>
    <p:extLst>
      <p:ext uri="{BB962C8B-B14F-4D97-AF65-F5344CB8AC3E}">
        <p14:creationId xmlns="" xmlns:p14="http://schemas.microsoft.com/office/powerpoint/2010/main" xmlns:mv="urn:schemas-microsoft-com:mac:vml" xmlns:mc="http://schemas.openxmlformats.org/markup-compatibility/2006" val="713880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a:ln/>
        </p:spPr>
      </p:sp>
      <p:sp>
        <p:nvSpPr>
          <p:cNvPr id="24579"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6088C63A-E05D-194A-843E-550A69798380}"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7E4E1441-6F01-4B46-BF31-4A1E65AEEC58}" type="datetime1">
              <a:rPr lang="en-US" smtClean="0"/>
              <a:pPr/>
              <a:t>9/14/2010</a:t>
            </a:fld>
            <a:endParaRPr lang="en-US"/>
          </a:p>
        </p:txBody>
      </p:sp>
      <p:sp>
        <p:nvSpPr>
          <p:cNvPr id="5" name="Footer Placeholder 4"/>
          <p:cNvSpPr>
            <a:spLocks noGrp="1"/>
          </p:cNvSpPr>
          <p:nvPr>
            <p:ph type="ftr" sz="quarter" idx="11"/>
          </p:nvPr>
        </p:nvSpPr>
        <p:spPr/>
        <p:txBody>
          <a:bodyPr/>
          <a:lstStyle/>
          <a:p>
            <a:r>
              <a:rPr lang="en-US" smtClean="0"/>
              <a:t>VLDB 2010 Tutorial</a:t>
            </a:r>
            <a:endParaRPr lang="en-US"/>
          </a:p>
        </p:txBody>
      </p:sp>
      <p:sp>
        <p:nvSpPr>
          <p:cNvPr id="6" name="Slide Number Placeholder 5"/>
          <p:cNvSpPr>
            <a:spLocks noGrp="1"/>
          </p:cNvSpPr>
          <p:nvPr>
            <p:ph type="sldNum" sz="quarter" idx="12"/>
          </p:nvPr>
        </p:nvSpPr>
        <p:spPr/>
        <p:txBody>
          <a:bodyPr/>
          <a:lstStyle/>
          <a:p>
            <a:fld id="{13801FE6-501C-5349-811F-B69C9FEC4762}"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1BB853-0A7C-42F5-A149-3DF448D88A96}" type="datetime1">
              <a:rPr lang="en-US" smtClean="0"/>
              <a:pPr/>
              <a:t>9/14/2010</a:t>
            </a:fld>
            <a:endParaRPr lang="en-US"/>
          </a:p>
        </p:txBody>
      </p:sp>
      <p:sp>
        <p:nvSpPr>
          <p:cNvPr id="5" name="Footer Placeholder 4"/>
          <p:cNvSpPr>
            <a:spLocks noGrp="1"/>
          </p:cNvSpPr>
          <p:nvPr>
            <p:ph type="ftr" sz="quarter" idx="11"/>
          </p:nvPr>
        </p:nvSpPr>
        <p:spPr/>
        <p:txBody>
          <a:bodyPr/>
          <a:lstStyle/>
          <a:p>
            <a:r>
              <a:rPr lang="en-US" smtClean="0"/>
              <a:t>VLDB 2010 Tutorial</a:t>
            </a:r>
            <a:endParaRPr lang="en-US"/>
          </a:p>
        </p:txBody>
      </p:sp>
      <p:sp>
        <p:nvSpPr>
          <p:cNvPr id="6" name="Slide Number Placeholder 5"/>
          <p:cNvSpPr>
            <a:spLocks noGrp="1"/>
          </p:cNvSpPr>
          <p:nvPr>
            <p:ph type="sldNum" sz="quarter" idx="12"/>
          </p:nvPr>
        </p:nvSpPr>
        <p:spPr/>
        <p:txBody>
          <a:bodyPr/>
          <a:lstStyle/>
          <a:p>
            <a:fld id="{41045B3F-7339-9746-9A1F-DDC6D42ACC1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3B5CCDB-CCA0-4D08-B3F3-ABA25CF967CC}" type="datetime1">
              <a:rPr lang="en-US" smtClean="0"/>
              <a:pPr/>
              <a:t>9/14/2010</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smtClean="0"/>
              <a:t>VLDB 2010 Tutorial</a:t>
            </a:r>
            <a:endParaRPr lang="en-US"/>
          </a:p>
        </p:txBody>
      </p:sp>
      <p:sp>
        <p:nvSpPr>
          <p:cNvPr id="6" name="Slide Number Placeholder 5"/>
          <p:cNvSpPr>
            <a:spLocks noGrp="1"/>
          </p:cNvSpPr>
          <p:nvPr>
            <p:ph type="sldNum" sz="quarter" idx="12"/>
          </p:nvPr>
        </p:nvSpPr>
        <p:spPr/>
        <p:txBody>
          <a:bodyPr/>
          <a:lstStyle/>
          <a:p>
            <a:fld id="{41045B3F-7339-9746-9A1F-DDC6D42ACC18}" type="slidenum">
              <a:rPr lang="en-US" smtClean="0"/>
              <a:pPr/>
              <a:t>‹#›</a:t>
            </a:fld>
            <a:endParaRPr lang="en-US"/>
          </a:p>
        </p:txBody>
      </p:sp>
      <p:graphicFrame>
        <p:nvGraphicFramePr>
          <p:cNvPr id="5122" name="Object 2"/>
          <p:cNvGraphicFramePr>
            <a:graphicFrameLocks noChangeAspect="1"/>
          </p:cNvGraphicFramePr>
          <p:nvPr/>
        </p:nvGraphicFramePr>
        <p:xfrm>
          <a:off x="0" y="6423025"/>
          <a:ext cx="685800" cy="381000"/>
        </p:xfrm>
        <a:graphic>
          <a:graphicData uri="http://schemas.openxmlformats.org/presentationml/2006/ole">
            <p:oleObj spid="_x0000_s5122" name="Photo Editor Photo" r:id="rId3" imgW="1200318" imgH="495369" progId="">
              <p:embed/>
            </p:oleObj>
          </a:graphicData>
        </a:graphic>
      </p:graphicFrame>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1763F74-7493-4557-9C9F-3AD451B366C3}" type="datetime1">
              <a:rPr lang="en-US" smtClean="0"/>
              <a:pPr/>
              <a:t>9/14/2010</a:t>
            </a:fld>
            <a:endParaRPr lang="en-US"/>
          </a:p>
        </p:txBody>
      </p:sp>
      <p:sp>
        <p:nvSpPr>
          <p:cNvPr id="5" name="Footer Placeholder 4"/>
          <p:cNvSpPr>
            <a:spLocks noGrp="1"/>
          </p:cNvSpPr>
          <p:nvPr>
            <p:ph type="ftr" sz="quarter" idx="11"/>
          </p:nvPr>
        </p:nvSpPr>
        <p:spPr/>
        <p:txBody>
          <a:bodyPr/>
          <a:lstStyle/>
          <a:p>
            <a:r>
              <a:rPr lang="en-US" smtClean="0"/>
              <a:t>VLDB 2010 Tutorial</a:t>
            </a:r>
            <a:endParaRPr lang="en-US"/>
          </a:p>
        </p:txBody>
      </p:sp>
      <p:sp>
        <p:nvSpPr>
          <p:cNvPr id="6" name="Slide Number Placeholder 5"/>
          <p:cNvSpPr>
            <a:spLocks noGrp="1"/>
          </p:cNvSpPr>
          <p:nvPr>
            <p:ph type="sldNum" sz="quarter" idx="12"/>
          </p:nvPr>
        </p:nvSpPr>
        <p:spPr/>
        <p:txBody>
          <a:bodyPr/>
          <a:lstStyle/>
          <a:p>
            <a:fld id="{41045B3F-7339-9746-9A1F-DDC6D42ACC1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47B4F3E-1282-4051-B585-0C234D1E7FE4}" type="datetime1">
              <a:rPr lang="en-US" smtClean="0"/>
              <a:pPr/>
              <a:t>9/14/2010</a:t>
            </a:fld>
            <a:endParaRPr lang="en-US"/>
          </a:p>
        </p:txBody>
      </p:sp>
      <p:sp>
        <p:nvSpPr>
          <p:cNvPr id="5" name="Footer Placeholder 4"/>
          <p:cNvSpPr>
            <a:spLocks noGrp="1"/>
          </p:cNvSpPr>
          <p:nvPr>
            <p:ph type="ftr" sz="quarter" idx="11"/>
          </p:nvPr>
        </p:nvSpPr>
        <p:spPr/>
        <p:txBody>
          <a:bodyPr/>
          <a:lstStyle/>
          <a:p>
            <a:r>
              <a:rPr lang="en-US" smtClean="0"/>
              <a:t>VLDB 2010 Tutorial</a:t>
            </a:r>
            <a:endParaRPr lang="en-US"/>
          </a:p>
        </p:txBody>
      </p:sp>
      <p:sp>
        <p:nvSpPr>
          <p:cNvPr id="6" name="Slide Number Placeholder 5"/>
          <p:cNvSpPr>
            <a:spLocks noGrp="1"/>
          </p:cNvSpPr>
          <p:nvPr>
            <p:ph type="sldNum" sz="quarter" idx="12"/>
          </p:nvPr>
        </p:nvSpPr>
        <p:spPr/>
        <p:txBody>
          <a:body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6C9A8AB-64B4-4594-91B0-773F0C54C810}" type="datetime1">
              <a:rPr lang="en-US" smtClean="0"/>
              <a:pPr/>
              <a:t>9/14/2010</a:t>
            </a:fld>
            <a:endParaRPr lang="en-US"/>
          </a:p>
        </p:txBody>
      </p:sp>
      <p:sp>
        <p:nvSpPr>
          <p:cNvPr id="6" name="Footer Placeholder 5"/>
          <p:cNvSpPr>
            <a:spLocks noGrp="1"/>
          </p:cNvSpPr>
          <p:nvPr>
            <p:ph type="ftr" sz="quarter" idx="11"/>
          </p:nvPr>
        </p:nvSpPr>
        <p:spPr/>
        <p:txBody>
          <a:bodyPr/>
          <a:lstStyle/>
          <a:p>
            <a:r>
              <a:rPr lang="en-US" smtClean="0"/>
              <a:t>VLDB 2010 Tutorial</a:t>
            </a:r>
            <a:endParaRPr lang="en-US"/>
          </a:p>
        </p:txBody>
      </p:sp>
      <p:sp>
        <p:nvSpPr>
          <p:cNvPr id="7" name="Slide Number Placeholder 6"/>
          <p:cNvSpPr>
            <a:spLocks noGrp="1"/>
          </p:cNvSpPr>
          <p:nvPr>
            <p:ph type="sldNum" sz="quarter" idx="12"/>
          </p:nvPr>
        </p:nvSpPr>
        <p:spPr/>
        <p:txBody>
          <a:bodyPr/>
          <a:lstStyle/>
          <a:p>
            <a:fld id="{41045B3F-7339-9746-9A1F-DDC6D42ACC1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E625EE6-F834-4C68-A661-028BA38003F5}" type="datetime1">
              <a:rPr lang="en-US" smtClean="0"/>
              <a:pPr/>
              <a:t>9/14/2010</a:t>
            </a:fld>
            <a:endParaRPr lang="en-US"/>
          </a:p>
        </p:txBody>
      </p:sp>
      <p:sp>
        <p:nvSpPr>
          <p:cNvPr id="8" name="Footer Placeholder 7"/>
          <p:cNvSpPr>
            <a:spLocks noGrp="1"/>
          </p:cNvSpPr>
          <p:nvPr>
            <p:ph type="ftr" sz="quarter" idx="11"/>
          </p:nvPr>
        </p:nvSpPr>
        <p:spPr/>
        <p:txBody>
          <a:bodyPr/>
          <a:lstStyle/>
          <a:p>
            <a:r>
              <a:rPr lang="en-US" smtClean="0"/>
              <a:t>VLDB 2010 Tutorial</a:t>
            </a:r>
            <a:endParaRPr lang="en-US"/>
          </a:p>
        </p:txBody>
      </p:sp>
      <p:sp>
        <p:nvSpPr>
          <p:cNvPr id="9" name="Slide Number Placeholder 8"/>
          <p:cNvSpPr>
            <a:spLocks noGrp="1"/>
          </p:cNvSpPr>
          <p:nvPr>
            <p:ph type="sldNum" sz="quarter" idx="12"/>
          </p:nvPr>
        </p:nvSpPr>
        <p:spPr/>
        <p:txBody>
          <a:bodyPr/>
          <a:lstStyle/>
          <a:p>
            <a:fld id="{41045B3F-7339-9746-9A1F-DDC6D42ACC1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A5C69FE-E8E0-4B33-A6E8-3D60F8403E91}" type="datetime1">
              <a:rPr lang="en-US" smtClean="0"/>
              <a:pPr/>
              <a:t>9/14/2010</a:t>
            </a:fld>
            <a:endParaRPr lang="en-US"/>
          </a:p>
        </p:txBody>
      </p:sp>
      <p:sp>
        <p:nvSpPr>
          <p:cNvPr id="4" name="Footer Placeholder 3"/>
          <p:cNvSpPr>
            <a:spLocks noGrp="1"/>
          </p:cNvSpPr>
          <p:nvPr>
            <p:ph type="ftr" sz="quarter" idx="11"/>
          </p:nvPr>
        </p:nvSpPr>
        <p:spPr/>
        <p:txBody>
          <a:bodyPr/>
          <a:lstStyle/>
          <a:p>
            <a:r>
              <a:rPr lang="en-US" smtClean="0"/>
              <a:t>VLDB 2010 Tutorial</a:t>
            </a:r>
            <a:endParaRPr lang="en-US"/>
          </a:p>
        </p:txBody>
      </p:sp>
      <p:sp>
        <p:nvSpPr>
          <p:cNvPr id="5" name="Slide Number Placeholder 4"/>
          <p:cNvSpPr>
            <a:spLocks noGrp="1"/>
          </p:cNvSpPr>
          <p:nvPr>
            <p:ph type="sldNum" sz="quarter" idx="12"/>
          </p:nvPr>
        </p:nvSpPr>
        <p:spPr/>
        <p:txBody>
          <a:bodyPr/>
          <a:lstStyle/>
          <a:p>
            <a:fld id="{41045B3F-7339-9746-9A1F-DDC6D42ACC1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22AB68-E2A4-4298-80F8-338EA027B729}" type="datetime1">
              <a:rPr lang="en-US" smtClean="0"/>
              <a:pPr/>
              <a:t>9/14/2010</a:t>
            </a:fld>
            <a:endParaRPr lang="en-US"/>
          </a:p>
        </p:txBody>
      </p:sp>
      <p:sp>
        <p:nvSpPr>
          <p:cNvPr id="3" name="Footer Placeholder 2"/>
          <p:cNvSpPr>
            <a:spLocks noGrp="1"/>
          </p:cNvSpPr>
          <p:nvPr>
            <p:ph type="ftr" sz="quarter" idx="11"/>
          </p:nvPr>
        </p:nvSpPr>
        <p:spPr/>
        <p:txBody>
          <a:bodyPr/>
          <a:lstStyle/>
          <a:p>
            <a:r>
              <a:rPr lang="en-US" smtClean="0"/>
              <a:t>VLDB 2010 Tutorial</a:t>
            </a:r>
            <a:endParaRPr lang="en-US"/>
          </a:p>
        </p:txBody>
      </p:sp>
      <p:sp>
        <p:nvSpPr>
          <p:cNvPr id="4" name="Slide Number Placeholder 3"/>
          <p:cNvSpPr>
            <a:spLocks noGrp="1"/>
          </p:cNvSpPr>
          <p:nvPr>
            <p:ph type="sldNum" sz="quarter" idx="12"/>
          </p:nvPr>
        </p:nvSpPr>
        <p:spPr/>
        <p:txBody>
          <a:bodyPr/>
          <a:lstStyle/>
          <a:p>
            <a:fld id="{41045B3F-7339-9746-9A1F-DDC6D42ACC18}" type="slidenum">
              <a:rPr lang="en-US" smtClean="0"/>
              <a:pPr/>
              <a:t>‹#›</a:t>
            </a:fld>
            <a:endParaRPr lang="en-US"/>
          </a:p>
        </p:txBody>
      </p:sp>
      <p:graphicFrame>
        <p:nvGraphicFramePr>
          <p:cNvPr id="4098" name="Object 2"/>
          <p:cNvGraphicFramePr>
            <a:graphicFrameLocks noChangeAspect="1"/>
          </p:cNvGraphicFramePr>
          <p:nvPr/>
        </p:nvGraphicFramePr>
        <p:xfrm>
          <a:off x="9294" y="6423025"/>
          <a:ext cx="685800" cy="381000"/>
        </p:xfrm>
        <a:graphic>
          <a:graphicData uri="http://schemas.openxmlformats.org/presentationml/2006/ole">
            <p:oleObj spid="_x0000_s4098" name="Photo Editor Photo" r:id="rId3" imgW="1200318" imgH="495369" progId="">
              <p:embed/>
            </p:oleObj>
          </a:graphicData>
        </a:graphic>
      </p:graphicFrame>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DE6C614-EB1C-4E21-B105-63B2B08577EB}" type="datetime1">
              <a:rPr lang="en-US" smtClean="0"/>
              <a:pPr/>
              <a:t>9/14/2010</a:t>
            </a:fld>
            <a:endParaRPr lang="en-US"/>
          </a:p>
        </p:txBody>
      </p:sp>
      <p:sp>
        <p:nvSpPr>
          <p:cNvPr id="6" name="Footer Placeholder 5"/>
          <p:cNvSpPr>
            <a:spLocks noGrp="1"/>
          </p:cNvSpPr>
          <p:nvPr>
            <p:ph type="ftr" sz="quarter" idx="11"/>
          </p:nvPr>
        </p:nvSpPr>
        <p:spPr/>
        <p:txBody>
          <a:bodyPr/>
          <a:lstStyle/>
          <a:p>
            <a:r>
              <a:rPr lang="en-US" smtClean="0"/>
              <a:t>VLDB 2010 Tutorial</a:t>
            </a:r>
            <a:endParaRPr lang="en-US"/>
          </a:p>
        </p:txBody>
      </p:sp>
      <p:sp>
        <p:nvSpPr>
          <p:cNvPr id="7" name="Slide Number Placeholder 6"/>
          <p:cNvSpPr>
            <a:spLocks noGrp="1"/>
          </p:cNvSpPr>
          <p:nvPr>
            <p:ph type="sldNum" sz="quarter" idx="12"/>
          </p:nvPr>
        </p:nvSpPr>
        <p:spPr/>
        <p:txBody>
          <a:bodyPr/>
          <a:lstStyle/>
          <a:p>
            <a:fld id="{13801FE6-501C-5349-811F-B69C9FEC476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139FACD-55CF-49CE-BCFF-21E4A492E0D5}" type="datetime1">
              <a:rPr lang="en-US" smtClean="0"/>
              <a:pPr/>
              <a:t>9/14/2010</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smtClean="0"/>
              <a:t>VLDB 2010 Tutorial</a:t>
            </a:r>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41045B3F-7339-9746-9A1F-DDC6D42ACC1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914400" y="6476999"/>
            <a:ext cx="16764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lstStyle>
          <a:p>
            <a:fld id="{01375C50-22EF-47DC-A4BE-930EACF29E5D}" type="datetime1">
              <a:rPr lang="en-US" smtClean="0"/>
              <a:pPr/>
              <a:t>9/14/2010</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lstStyle>
          <a:p>
            <a:pPr algn="r"/>
            <a:r>
              <a:rPr lang="en-US" smtClean="0"/>
              <a:t>VLDB 2010 Tutorial</a:t>
            </a:r>
            <a:endParaRPr lang="en-US" dirty="0"/>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lstStyle>
          <a:p>
            <a:fld id="{41045B3F-7339-9746-9A1F-DDC6D42ACC18}" type="slidenum">
              <a:rPr lang="en-US" smtClean="0"/>
              <a:pPr/>
              <a:t>‹#›</a:t>
            </a:fld>
            <a:endParaRPr lang="en-US"/>
          </a:p>
        </p:txBody>
      </p:sp>
      <p:graphicFrame>
        <p:nvGraphicFramePr>
          <p:cNvPr id="1026" name="Object 2"/>
          <p:cNvGraphicFramePr>
            <a:graphicFrameLocks noChangeAspect="1"/>
          </p:cNvGraphicFramePr>
          <p:nvPr/>
        </p:nvGraphicFramePr>
        <p:xfrm>
          <a:off x="-1857" y="6423025"/>
          <a:ext cx="685800" cy="381000"/>
        </p:xfrm>
        <a:graphic>
          <a:graphicData uri="http://schemas.openxmlformats.org/presentationml/2006/ole">
            <p:oleObj spid="_x0000_s1026" name="Photo Editor Photo" r:id="rId14" imgW="1200318" imgH="495369" progId="">
              <p:embed/>
            </p:oleObj>
          </a:graphicData>
        </a:graphic>
      </p:graphicFrame>
    </p:spTree>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Lst>
  <p:hf sldNum="0"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gif"/><Relationship Id="rId7" Type="http://schemas.openxmlformats.org/officeDocument/2006/relationships/image" Target="../media/image61.gif"/><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60.gif"/><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3.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cacm.acm.org/blogs/blog-cacm/50678-the-nosql-discussion-has-nothing-to-do-with-sql/fulltex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Big Data and Cloud Computing: </a:t>
            </a:r>
            <a:br>
              <a:rPr lang="en-US" smtClean="0"/>
            </a:br>
            <a:r>
              <a:rPr lang="en-US" smtClean="0"/>
              <a:t>New Wine or just New Bottles?</a:t>
            </a:r>
            <a:endParaRPr lang="en-US" dirty="0"/>
          </a:p>
        </p:txBody>
      </p:sp>
      <p:sp>
        <p:nvSpPr>
          <p:cNvPr id="8" name="Subtitle 7"/>
          <p:cNvSpPr>
            <a:spLocks noGrp="1"/>
          </p:cNvSpPr>
          <p:nvPr>
            <p:ph type="subTitle" idx="1"/>
          </p:nvPr>
        </p:nvSpPr>
        <p:spPr/>
        <p:txBody>
          <a:bodyPr/>
          <a:lstStyle/>
          <a:p>
            <a:r>
              <a:rPr lang="en-US" smtClean="0"/>
              <a:t>VLDB’2010 Tutorial</a:t>
            </a:r>
            <a:endParaRPr lang="en-US" dirty="0"/>
          </a:p>
        </p:txBody>
      </p:sp>
      <p:sp>
        <p:nvSpPr>
          <p:cNvPr id="4" name="Subtitle 2"/>
          <p:cNvSpPr txBox="1">
            <a:spLocks/>
          </p:cNvSpPr>
          <p:nvPr/>
        </p:nvSpPr>
        <p:spPr>
          <a:xfrm>
            <a:off x="685800" y="5282184"/>
            <a:ext cx="8077200" cy="1499616"/>
          </a:xfrm>
          <a:prstGeom prst="rect">
            <a:avLst/>
          </a:prstGeom>
        </p:spPr>
        <p:txBody>
          <a:bodyPr vert="horz" lIns="118872" tIns="0" rIns="45720" bIns="0" rtlCol="0" anchor="b">
            <a:normAutofit/>
          </a:bodyPr>
          <a:lstStyle/>
          <a:p>
            <a:pPr marL="0" marR="0" lvl="0" indent="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2800" i="1" u="none" strike="noStrike" kern="1200" cap="none" spc="0" normalizeH="0" baseline="0" noProof="0" dirty="0" err="1" smtClean="0">
                <a:ln>
                  <a:noFill/>
                </a:ln>
                <a:solidFill>
                  <a:srgbClr val="FFFFFF"/>
                </a:solidFill>
                <a:effectLst/>
                <a:uLnTx/>
                <a:uFillTx/>
                <a:latin typeface="+mn-lt"/>
                <a:ea typeface="+mn-ea"/>
                <a:cs typeface="+mn-cs"/>
              </a:rPr>
              <a:t>Divy</a:t>
            </a:r>
            <a:r>
              <a:rPr kumimoji="0" lang="en-US" sz="2800" i="1" u="none" strike="noStrike" kern="1200" cap="none" spc="0" normalizeH="0" baseline="0" noProof="0" dirty="0" smtClean="0">
                <a:ln>
                  <a:noFill/>
                </a:ln>
                <a:solidFill>
                  <a:srgbClr val="FFFFFF"/>
                </a:solidFill>
                <a:effectLst/>
                <a:uLnTx/>
                <a:uFillTx/>
                <a:latin typeface="+mn-lt"/>
                <a:ea typeface="+mn-ea"/>
                <a:cs typeface="+mn-cs"/>
              </a:rPr>
              <a:t> Agrawal, </a:t>
            </a:r>
            <a:r>
              <a:rPr kumimoji="0" lang="en-US" sz="2800" i="1" u="none" strike="noStrike" kern="1200" cap="none" spc="0" normalizeH="0" baseline="0" noProof="0" dirty="0" err="1" smtClean="0">
                <a:ln>
                  <a:noFill/>
                </a:ln>
                <a:solidFill>
                  <a:srgbClr val="FFFFFF"/>
                </a:solidFill>
                <a:effectLst/>
                <a:uLnTx/>
                <a:uFillTx/>
                <a:latin typeface="+mn-lt"/>
                <a:ea typeface="+mn-ea"/>
                <a:cs typeface="+mn-cs"/>
              </a:rPr>
              <a:t>Sudipto</a:t>
            </a:r>
            <a:r>
              <a:rPr kumimoji="0" lang="en-US" sz="2800" i="1" u="none" strike="noStrike" kern="1200" cap="none" spc="0" normalizeH="0" baseline="0" noProof="0" dirty="0" smtClean="0">
                <a:ln>
                  <a:noFill/>
                </a:ln>
                <a:solidFill>
                  <a:srgbClr val="FFFFFF"/>
                </a:solidFill>
                <a:effectLst/>
                <a:uLnTx/>
                <a:uFillTx/>
                <a:latin typeface="+mn-lt"/>
                <a:ea typeface="+mn-ea"/>
                <a:cs typeface="+mn-cs"/>
              </a:rPr>
              <a:t> Das, and </a:t>
            </a:r>
            <a:r>
              <a:rPr kumimoji="0" lang="en-US" sz="2800" i="1" u="none" strike="noStrike" kern="1200" cap="none" spc="0" normalizeH="0" baseline="0" noProof="0" dirty="0" err="1" smtClean="0">
                <a:ln>
                  <a:noFill/>
                </a:ln>
                <a:solidFill>
                  <a:srgbClr val="FFFFFF"/>
                </a:solidFill>
                <a:effectLst/>
                <a:uLnTx/>
                <a:uFillTx/>
                <a:latin typeface="+mn-lt"/>
                <a:ea typeface="+mn-ea"/>
                <a:cs typeface="+mn-cs"/>
              </a:rPr>
              <a:t>Amr</a:t>
            </a:r>
            <a:r>
              <a:rPr kumimoji="0" lang="en-US" sz="2800" i="1" u="none" strike="noStrike" kern="1200" cap="none" spc="0" normalizeH="0" baseline="0" noProof="0" dirty="0" smtClean="0">
                <a:ln>
                  <a:noFill/>
                </a:ln>
                <a:solidFill>
                  <a:srgbClr val="FFFFFF"/>
                </a:solidFill>
                <a:effectLst/>
                <a:uLnTx/>
                <a:uFillTx/>
                <a:latin typeface="+mn-lt"/>
                <a:ea typeface="+mn-ea"/>
                <a:cs typeface="+mn-cs"/>
              </a:rPr>
              <a:t> El </a:t>
            </a:r>
            <a:r>
              <a:rPr kumimoji="0" lang="en-US" sz="2800" i="1" u="none" strike="noStrike" kern="1200" cap="none" spc="0" normalizeH="0" baseline="0" noProof="0" dirty="0" err="1" smtClean="0">
                <a:ln>
                  <a:noFill/>
                </a:ln>
                <a:solidFill>
                  <a:srgbClr val="FFFFFF"/>
                </a:solidFill>
                <a:effectLst/>
                <a:uLnTx/>
                <a:uFillTx/>
                <a:latin typeface="+mn-lt"/>
                <a:ea typeface="+mn-ea"/>
                <a:cs typeface="+mn-cs"/>
              </a:rPr>
              <a:t>Abbadi</a:t>
            </a:r>
            <a:endParaRPr kumimoji="0" lang="en-US" sz="2800" i="1" u="none" strike="noStrike" kern="1200" cap="none" spc="0" normalizeH="0" baseline="0" noProof="0" dirty="0" smtClean="0">
              <a:ln>
                <a:noFill/>
              </a:ln>
              <a:solidFill>
                <a:srgbClr val="FFFFFF"/>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lang="en-US" sz="2800" i="1" dirty="0" smtClean="0">
                <a:solidFill>
                  <a:srgbClr val="FFFFFF"/>
                </a:solidFill>
              </a:rPr>
              <a:t>Department of Computer Science</a:t>
            </a:r>
          </a:p>
          <a:p>
            <a:pPr marL="0" marR="0" lvl="0" indent="0" algn="l" defTabSz="914400" rtl="0" eaLnBrk="1" fontAlgn="auto" latinLnBrk="0" hangingPunct="1">
              <a:lnSpc>
                <a:spcPct val="100000"/>
              </a:lnSpc>
              <a:spcBef>
                <a:spcPts val="0"/>
              </a:spcBef>
              <a:spcAft>
                <a:spcPts val="0"/>
              </a:spcAft>
              <a:buClr>
                <a:schemeClr val="accent1"/>
              </a:buClr>
              <a:buSzPct val="80000"/>
              <a:buFont typeface="Wingdings 2"/>
              <a:buNone/>
              <a:tabLst/>
              <a:defRPr/>
            </a:pPr>
            <a:r>
              <a:rPr kumimoji="0" lang="en-US" sz="2800" i="1" u="none" strike="noStrike" kern="1200" cap="none" spc="0" normalizeH="0" baseline="0" noProof="0" dirty="0" smtClean="0">
                <a:ln>
                  <a:noFill/>
                </a:ln>
                <a:solidFill>
                  <a:srgbClr val="FFFFFF"/>
                </a:solidFill>
                <a:effectLst/>
                <a:uLnTx/>
                <a:uFillTx/>
                <a:latin typeface="+mn-lt"/>
                <a:ea typeface="+mn-ea"/>
                <a:cs typeface="+mn-cs"/>
              </a:rPr>
              <a:t>University of California at Santa Barbara</a:t>
            </a:r>
            <a:endParaRPr kumimoji="0" lang="en-US" sz="2800" i="1" u="none" strike="noStrike" kern="1200" cap="none" spc="0" normalizeH="0" baseline="0" noProof="0" dirty="0">
              <a:ln>
                <a:noFill/>
              </a:ln>
              <a:solidFill>
                <a:srgbClr val="FFFFFF"/>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1338263" y="3048000"/>
            <a:ext cx="2613025"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3" name="TextBox 36"/>
          <p:cNvSpPr txBox="1">
            <a:spLocks noChangeArrowheads="1"/>
          </p:cNvSpPr>
          <p:nvPr/>
        </p:nvSpPr>
        <p:spPr bwMode="auto">
          <a:xfrm>
            <a:off x="5511800" y="2936875"/>
            <a:ext cx="3098800" cy="523875"/>
          </a:xfrm>
          <a:prstGeom prst="rect">
            <a:avLst/>
          </a:prstGeom>
          <a:noFill/>
          <a:ln w="9525">
            <a:noFill/>
            <a:miter lim="800000"/>
            <a:headEnd/>
            <a:tailEnd/>
          </a:ln>
        </p:spPr>
        <p:txBody>
          <a:bodyPr wrap="none">
            <a:prstTxWarp prst="textNoShape">
              <a:avLst/>
            </a:prstTxWarp>
            <a:spAutoFit/>
          </a:bodyPr>
          <a:lstStyle/>
          <a:p>
            <a:pPr algn="ctr"/>
            <a:r>
              <a:rPr lang="en-US" sz="2800"/>
              <a:t>Unused resources</a:t>
            </a:r>
          </a:p>
        </p:txBody>
      </p:sp>
      <p:sp>
        <p:nvSpPr>
          <p:cNvPr id="38" name="Rectangle 37"/>
          <p:cNvSpPr/>
          <p:nvPr/>
        </p:nvSpPr>
        <p:spPr bwMode="auto">
          <a:xfrm>
            <a:off x="4964113" y="3013075"/>
            <a:ext cx="533400" cy="381000"/>
          </a:xfrm>
          <a:prstGeom prst="rect">
            <a:avLst/>
          </a:prstGeom>
          <a:solidFill>
            <a:srgbClr val="D9D9D9"/>
          </a:solidFill>
          <a:ln w="12700" cap="flat" cmpd="sng" algn="ctr">
            <a:noFill/>
            <a:prstDash val="solid"/>
            <a:round/>
            <a:headEnd type="none" w="med" len="med"/>
            <a:tailEnd type="none" w="med" len="med"/>
          </a:ln>
          <a:effectLst>
            <a:outerShdw blurRad="50800" dist="25400" dir="2700000">
              <a:schemeClr val="accent6">
                <a:lumMod val="50000"/>
                <a:alpha val="43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605" name="Title 1"/>
          <p:cNvSpPr>
            <a:spLocks noGrp="1"/>
          </p:cNvSpPr>
          <p:nvPr>
            <p:ph type="title"/>
          </p:nvPr>
        </p:nvSpPr>
        <p:spPr/>
        <p:txBody>
          <a:bodyPr/>
          <a:lstStyle/>
          <a:p>
            <a:r>
              <a:rPr lang="en-US" smtClean="0"/>
              <a:t>Economics of Cloud Users</a:t>
            </a:r>
          </a:p>
        </p:txBody>
      </p:sp>
      <p:sp>
        <p:nvSpPr>
          <p:cNvPr id="7" name="Content Placeholder 2"/>
          <p:cNvSpPr txBox="1">
            <a:spLocks/>
          </p:cNvSpPr>
          <p:nvPr/>
        </p:nvSpPr>
        <p:spPr bwMode="auto">
          <a:xfrm>
            <a:off x="457200" y="1600200"/>
            <a:ext cx="8382000" cy="5105400"/>
          </a:xfrm>
          <a:prstGeom prst="rect">
            <a:avLst/>
          </a:prstGeom>
          <a:noFill/>
          <a:ln w="9525">
            <a:noFill/>
            <a:miter lim="800000"/>
            <a:headEnd/>
            <a:tailEnd/>
          </a:ln>
        </p:spPr>
        <p:txBody>
          <a:bodyPr>
            <a:prstTxWarp prst="textNoShape">
              <a:avLst/>
            </a:prstTxWarp>
            <a:normAutofit/>
          </a:bodyPr>
          <a:lstStyle/>
          <a:p>
            <a:pPr marL="342900" indent="-342900" eaLnBrk="0" hangingPunct="0">
              <a:spcBef>
                <a:spcPct val="20000"/>
              </a:spcBef>
              <a:buFontTx/>
              <a:buChar char="•"/>
              <a:defRPr/>
            </a:pPr>
            <a:r>
              <a:rPr lang="en-US" sz="3200" kern="0" dirty="0">
                <a:latin typeface="+mn-lt"/>
              </a:rPr>
              <a:t>Risk of over-provisioning: underutilization</a:t>
            </a:r>
          </a:p>
        </p:txBody>
      </p:sp>
      <p:sp>
        <p:nvSpPr>
          <p:cNvPr id="25607" name="TextBox 4"/>
          <p:cNvSpPr txBox="1">
            <a:spLocks noChangeArrowheads="1"/>
          </p:cNvSpPr>
          <p:nvPr/>
        </p:nvSpPr>
        <p:spPr bwMode="auto">
          <a:xfrm>
            <a:off x="1490663" y="5405438"/>
            <a:ext cx="2582862" cy="461962"/>
          </a:xfrm>
          <a:prstGeom prst="rect">
            <a:avLst/>
          </a:prstGeom>
          <a:noFill/>
          <a:ln w="9525">
            <a:noFill/>
            <a:miter lim="800000"/>
            <a:headEnd/>
            <a:tailEnd/>
          </a:ln>
        </p:spPr>
        <p:txBody>
          <a:bodyPr wrap="none">
            <a:prstTxWarp prst="textNoShape">
              <a:avLst/>
            </a:prstTxWarp>
            <a:spAutoFit/>
          </a:bodyPr>
          <a:lstStyle/>
          <a:p>
            <a:pPr algn="ctr"/>
            <a:r>
              <a:rPr lang="en-US"/>
              <a:t>Static data center</a:t>
            </a:r>
          </a:p>
        </p:txBody>
      </p:sp>
      <p:grpSp>
        <p:nvGrpSpPr>
          <p:cNvPr id="2" name="Group 36"/>
          <p:cNvGrpSpPr>
            <a:grpSpLocks/>
          </p:cNvGrpSpPr>
          <p:nvPr/>
        </p:nvGrpSpPr>
        <p:grpSpPr bwMode="auto">
          <a:xfrm>
            <a:off x="914400" y="2708275"/>
            <a:ext cx="3700463" cy="2544763"/>
            <a:chOff x="719863" y="2939763"/>
            <a:chExt cx="3775937" cy="2565002"/>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2" name="Straight Arrow Connector 11"/>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7" name="Freeform 16"/>
            <p:cNvSpPr/>
            <p:nvPr/>
          </p:nvSpPr>
          <p:spPr>
            <a:xfrm>
              <a:off x="1142652" y="3962244"/>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8" name="TextBox 17"/>
            <p:cNvSpPr txBox="1"/>
            <p:nvPr/>
          </p:nvSpPr>
          <p:spPr>
            <a:xfrm>
              <a:off x="3535212" y="4232665"/>
              <a:ext cx="960588" cy="339227"/>
            </a:xfrm>
            <a:prstGeom prst="rect">
              <a:avLst/>
            </a:prstGeom>
            <a:noFill/>
          </p:spPr>
          <p:txBody>
            <a:bodyPr wrap="none">
              <a:spAutoFit/>
            </a:bodyPr>
            <a:lstStyle/>
            <a:p>
              <a:pPr algn="ctr">
                <a:defRPr/>
              </a:pPr>
              <a:r>
                <a:rPr lang="en-US" sz="1600" dirty="0">
                  <a:solidFill>
                    <a:schemeClr val="accent2">
                      <a:lumMod val="75000"/>
                    </a:schemeClr>
                  </a:solidFill>
                  <a:latin typeface="Arial" charset="0"/>
                  <a:ea typeface="ＭＳ Ｐゴシック" charset="-128"/>
                  <a:cs typeface="ＭＳ Ｐゴシック" charset="-128"/>
                </a:rPr>
                <a:t>Demand</a:t>
              </a:r>
            </a:p>
          </p:txBody>
        </p:sp>
        <p:cxnSp>
          <p:nvCxnSpPr>
            <p:cNvPr id="19" name="Straight Arrow Connector 18"/>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5615" name="TextBox 19"/>
            <p:cNvSpPr txBox="1">
              <a:spLocks noChangeArrowheads="1"/>
            </p:cNvSpPr>
            <p:nvPr/>
          </p:nvSpPr>
          <p:spPr bwMode="auto">
            <a:xfrm>
              <a:off x="3512839" y="2939763"/>
              <a:ext cx="982961" cy="338554"/>
            </a:xfrm>
            <a:prstGeom prst="rect">
              <a:avLst/>
            </a:prstGeom>
            <a:noFill/>
            <a:ln w="9525">
              <a:noFill/>
              <a:miter lim="800000"/>
              <a:headEnd/>
              <a:tailEnd/>
            </a:ln>
          </p:spPr>
          <p:txBody>
            <a:bodyPr wrap="none">
              <a:prstTxWarp prst="textNoShape">
                <a:avLst/>
              </a:prstTxWarp>
              <a:spAutoFit/>
            </a:bodyPr>
            <a:lstStyle/>
            <a:p>
              <a:pPr algn="ctr"/>
              <a:r>
                <a:rPr lang="en-US" sz="1600">
                  <a:solidFill>
                    <a:srgbClr val="FF0000"/>
                  </a:solidFill>
                </a:rPr>
                <a:t>Capacity</a:t>
              </a:r>
            </a:p>
          </p:txBody>
        </p:sp>
        <p:sp>
          <p:nvSpPr>
            <p:cNvPr id="25616" name="TextBox 22"/>
            <p:cNvSpPr txBox="1">
              <a:spLocks noChangeArrowheads="1"/>
            </p:cNvSpPr>
            <p:nvPr/>
          </p:nvSpPr>
          <p:spPr bwMode="auto">
            <a:xfrm>
              <a:off x="2443015" y="5181600"/>
              <a:ext cx="604985" cy="323165"/>
            </a:xfrm>
            <a:prstGeom prst="rect">
              <a:avLst/>
            </a:prstGeom>
            <a:noFill/>
            <a:ln w="9525">
              <a:noFill/>
              <a:miter lim="800000"/>
              <a:headEnd/>
              <a:tailEnd/>
            </a:ln>
          </p:spPr>
          <p:txBody>
            <a:bodyPr wrap="none">
              <a:prstTxWarp prst="textNoShape">
                <a:avLst/>
              </a:prstTxWarp>
              <a:spAutoFit/>
            </a:bodyPr>
            <a:lstStyle/>
            <a:p>
              <a:pPr algn="ctr"/>
              <a:r>
                <a:rPr lang="en-US" sz="1500"/>
                <a:t>Time</a:t>
              </a:r>
            </a:p>
          </p:txBody>
        </p:sp>
        <p:sp>
          <p:nvSpPr>
            <p:cNvPr id="24" name="TextBox 23"/>
            <p:cNvSpPr txBox="1"/>
            <p:nvPr/>
          </p:nvSpPr>
          <p:spPr>
            <a:xfrm>
              <a:off x="719863" y="3658394"/>
              <a:ext cx="415498" cy="1011774"/>
            </a:xfrm>
            <a:prstGeom prst="rect">
              <a:avLst/>
            </a:prstGeom>
            <a:noFill/>
          </p:spPr>
          <p:txBody>
            <a:bodyPr vert="vert270" wrap="none">
              <a:spAutoFit/>
            </a:bodyPr>
            <a:lstStyle/>
            <a:p>
              <a:pPr algn="ctr">
                <a:defRPr/>
              </a:pPr>
              <a:r>
                <a:rPr lang="en-US" sz="1500" dirty="0">
                  <a:latin typeface="Arial" charset="0"/>
                  <a:ea typeface="ＭＳ Ｐゴシック" charset="-128"/>
                  <a:cs typeface="ＭＳ Ｐゴシック" charset="-128"/>
                </a:rPr>
                <a:t>Resources</a:t>
              </a:r>
            </a:p>
          </p:txBody>
        </p:sp>
      </p:grpSp>
      <p:sp>
        <p:nvSpPr>
          <p:cNvPr id="20" name="Footer Placeholder 19"/>
          <p:cNvSpPr>
            <a:spLocks noGrp="1"/>
          </p:cNvSpPr>
          <p:nvPr>
            <p:ph type="ftr" sz="quarter" idx="11"/>
          </p:nvPr>
        </p:nvSpPr>
        <p:spPr/>
        <p:txBody>
          <a:bodyPr/>
          <a:lstStyle/>
          <a:p>
            <a:r>
              <a:rPr lang="en-US" smtClean="0"/>
              <a:t>VLDB 2010 Tutorial</a:t>
            </a:r>
            <a:endParaRPr lang="en-US"/>
          </a:p>
        </p:txBody>
      </p:sp>
      <p:sp>
        <p:nvSpPr>
          <p:cNvPr id="22" name="TextBox 21"/>
          <p:cNvSpPr txBox="1"/>
          <p:nvPr/>
        </p:nvSpPr>
        <p:spPr>
          <a:xfrm>
            <a:off x="5638800" y="6397823"/>
            <a:ext cx="3048000" cy="307777"/>
          </a:xfrm>
          <a:prstGeom prst="rect">
            <a:avLst/>
          </a:prstGeom>
          <a:noFill/>
        </p:spPr>
        <p:txBody>
          <a:bodyPr wrap="square" rtlCol="0">
            <a:spAutoFit/>
          </a:bodyPr>
          <a:lstStyle/>
          <a:p>
            <a:r>
              <a:rPr lang="en-US" sz="1400" dirty="0" smtClean="0"/>
              <a:t>Slide Credits: Berkeley RAD Lab</a:t>
            </a:r>
            <a:endParaRPr lang="en-US"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Economics of Cloud Users</a:t>
            </a:r>
          </a:p>
        </p:txBody>
      </p:sp>
      <p:sp>
        <p:nvSpPr>
          <p:cNvPr id="7" name="Content Placeholder 2"/>
          <p:cNvSpPr txBox="1">
            <a:spLocks/>
          </p:cNvSpPr>
          <p:nvPr/>
        </p:nvSpPr>
        <p:spPr bwMode="auto">
          <a:xfrm>
            <a:off x="457200" y="1408176"/>
            <a:ext cx="8382000" cy="4992624"/>
          </a:xfrm>
          <a:prstGeom prst="rect">
            <a:avLst/>
          </a:prstGeom>
          <a:noFill/>
          <a:ln w="9525">
            <a:noFill/>
            <a:miter lim="800000"/>
            <a:headEnd/>
            <a:tailEnd/>
          </a:ln>
        </p:spPr>
        <p:txBody>
          <a:bodyPr>
            <a:prstTxWarp prst="textNoShape">
              <a:avLst/>
            </a:prstTxWarp>
            <a:normAutofit/>
          </a:bodyPr>
          <a:lstStyle/>
          <a:p>
            <a:pPr marL="342900" indent="-342900" eaLnBrk="0" hangingPunct="0">
              <a:spcBef>
                <a:spcPct val="20000"/>
              </a:spcBef>
              <a:buFontTx/>
              <a:buChar char="•"/>
              <a:defRPr/>
            </a:pPr>
            <a:r>
              <a:rPr lang="en-US" sz="3200" kern="0" dirty="0">
                <a:latin typeface="+mn-lt"/>
              </a:rPr>
              <a:t>Heavy penalty for under-provisioning</a:t>
            </a:r>
          </a:p>
        </p:txBody>
      </p:sp>
      <p:sp>
        <p:nvSpPr>
          <p:cNvPr id="26628" name="TextBox 5"/>
          <p:cNvSpPr txBox="1">
            <a:spLocks noChangeArrowheads="1"/>
          </p:cNvSpPr>
          <p:nvPr/>
        </p:nvSpPr>
        <p:spPr bwMode="auto">
          <a:xfrm>
            <a:off x="5930900" y="3714750"/>
            <a:ext cx="1666875" cy="400050"/>
          </a:xfrm>
          <a:prstGeom prst="rect">
            <a:avLst/>
          </a:prstGeom>
          <a:noFill/>
          <a:ln w="9525">
            <a:noFill/>
            <a:miter lim="800000"/>
            <a:headEnd/>
            <a:tailEnd/>
          </a:ln>
        </p:spPr>
        <p:txBody>
          <a:bodyPr wrap="none">
            <a:prstTxWarp prst="textNoShape">
              <a:avLst/>
            </a:prstTxWarp>
            <a:spAutoFit/>
          </a:bodyPr>
          <a:lstStyle/>
          <a:p>
            <a:pPr algn="ctr"/>
            <a:r>
              <a:rPr lang="en-US" sz="2000"/>
              <a:t>Lost revenue</a:t>
            </a:r>
          </a:p>
        </p:txBody>
      </p:sp>
      <p:sp>
        <p:nvSpPr>
          <p:cNvPr id="26629" name="TextBox 24"/>
          <p:cNvSpPr txBox="1">
            <a:spLocks noChangeArrowheads="1"/>
          </p:cNvSpPr>
          <p:nvPr/>
        </p:nvSpPr>
        <p:spPr bwMode="auto">
          <a:xfrm>
            <a:off x="6076950" y="6076950"/>
            <a:ext cx="1368425" cy="400050"/>
          </a:xfrm>
          <a:prstGeom prst="rect">
            <a:avLst/>
          </a:prstGeom>
          <a:noFill/>
          <a:ln w="9525">
            <a:noFill/>
            <a:miter lim="800000"/>
            <a:headEnd/>
            <a:tailEnd/>
          </a:ln>
        </p:spPr>
        <p:txBody>
          <a:bodyPr wrap="none">
            <a:prstTxWarp prst="textNoShape">
              <a:avLst/>
            </a:prstTxWarp>
            <a:spAutoFit/>
          </a:bodyPr>
          <a:lstStyle/>
          <a:p>
            <a:pPr algn="ctr"/>
            <a:r>
              <a:rPr lang="en-US" sz="2000"/>
              <a:t>Lost users</a:t>
            </a:r>
          </a:p>
        </p:txBody>
      </p:sp>
      <p:sp>
        <p:nvSpPr>
          <p:cNvPr id="84" name="Up Arrow 83"/>
          <p:cNvSpPr/>
          <p:nvPr/>
        </p:nvSpPr>
        <p:spPr>
          <a:xfrm rot="3513410">
            <a:off x="4187032" y="2610644"/>
            <a:ext cx="762000" cy="954087"/>
          </a:xfrm>
          <a:prstGeom prst="upArrow">
            <a:avLst/>
          </a:prstGeom>
          <a:solidFill>
            <a:schemeClr val="bg1">
              <a:lumMod val="65000"/>
            </a:schemeClr>
          </a:solidFill>
          <a:ln>
            <a:noFill/>
          </a:ln>
          <a:effectLst/>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sp>
        <p:nvSpPr>
          <p:cNvPr id="86" name="Up Arrow 85"/>
          <p:cNvSpPr/>
          <p:nvPr/>
        </p:nvSpPr>
        <p:spPr>
          <a:xfrm rot="6949103">
            <a:off x="4179094" y="3731419"/>
            <a:ext cx="762000" cy="954088"/>
          </a:xfrm>
          <a:prstGeom prst="upArrow">
            <a:avLst/>
          </a:prstGeom>
          <a:solidFill>
            <a:schemeClr val="bg1">
              <a:lumMod val="65000"/>
            </a:schemeClr>
          </a:solidFill>
          <a:ln>
            <a:noFill/>
          </a:ln>
          <a:effectLst/>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grpSp>
        <p:nvGrpSpPr>
          <p:cNvPr id="2" name="Group 62"/>
          <p:cNvGrpSpPr>
            <a:grpSpLocks/>
          </p:cNvGrpSpPr>
          <p:nvPr/>
        </p:nvGrpSpPr>
        <p:grpSpPr bwMode="auto">
          <a:xfrm>
            <a:off x="4930775" y="4114800"/>
            <a:ext cx="4060825" cy="1908175"/>
            <a:chOff x="1143000" y="2362201"/>
            <a:chExt cx="6162311" cy="2895599"/>
          </a:xfrm>
        </p:grpSpPr>
        <p:sp>
          <p:nvSpPr>
            <p:cNvPr id="47" name="Freeform 46"/>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cxnSp>
          <p:nvCxnSpPr>
            <p:cNvPr id="48" name="Straight Arrow Connector 47"/>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9" name="TextBox 48"/>
            <p:cNvSpPr txBox="1"/>
            <p:nvPr/>
          </p:nvSpPr>
          <p:spPr bwMode="auto">
            <a:xfrm>
              <a:off x="1143000" y="2909751"/>
              <a:ext cx="473663" cy="1205049"/>
            </a:xfrm>
            <a:prstGeom prst="rect">
              <a:avLst/>
            </a:prstGeom>
            <a:noFill/>
          </p:spPr>
          <p:txBody>
            <a:bodyPr vert="vert270" wrap="none">
              <a:spAutoFit/>
            </a:bodyPr>
            <a:lstStyle/>
            <a:p>
              <a:pPr algn="ctr">
                <a:defRPr/>
              </a:pPr>
              <a:r>
                <a:rPr lang="en-US" sz="1500" dirty="0"/>
                <a:t>Resources</a:t>
              </a:r>
            </a:p>
          </p:txBody>
        </p:sp>
        <p:cxnSp>
          <p:nvCxnSpPr>
            <p:cNvPr id="50" name="Straight Arrow Connector 49"/>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6669" name="TextBox 22"/>
            <p:cNvSpPr txBox="1">
              <a:spLocks noChangeArrowheads="1"/>
            </p:cNvSpPr>
            <p:nvPr/>
          </p:nvSpPr>
          <p:spPr bwMode="auto">
            <a:xfrm>
              <a:off x="6360153" y="4038601"/>
              <a:ext cx="911746" cy="323165"/>
            </a:xfrm>
            <a:prstGeom prst="rect">
              <a:avLst/>
            </a:prstGeom>
            <a:noFill/>
            <a:ln w="9525">
              <a:noFill/>
              <a:miter lim="800000"/>
              <a:headEnd/>
              <a:tailEnd/>
            </a:ln>
          </p:spPr>
          <p:txBody>
            <a:bodyPr wrap="none">
              <a:prstTxWarp prst="textNoShape">
                <a:avLst/>
              </a:prstTxWarp>
              <a:spAutoFit/>
            </a:bodyPr>
            <a:lstStyle/>
            <a:p>
              <a:pPr algn="ctr"/>
              <a:r>
                <a:rPr lang="en-US" sz="1500"/>
                <a:t>Demand</a:t>
              </a:r>
            </a:p>
          </p:txBody>
        </p:sp>
        <p:sp>
          <p:nvSpPr>
            <p:cNvPr id="26670" name="TextBox 22"/>
            <p:cNvSpPr txBox="1">
              <a:spLocks noChangeArrowheads="1"/>
            </p:cNvSpPr>
            <p:nvPr/>
          </p:nvSpPr>
          <p:spPr bwMode="auto">
            <a:xfrm>
              <a:off x="6364028" y="3258235"/>
              <a:ext cx="941283" cy="323165"/>
            </a:xfrm>
            <a:prstGeom prst="rect">
              <a:avLst/>
            </a:prstGeom>
            <a:noFill/>
            <a:ln w="9525">
              <a:noFill/>
              <a:miter lim="800000"/>
              <a:headEnd/>
              <a:tailEnd/>
            </a:ln>
          </p:spPr>
          <p:txBody>
            <a:bodyPr wrap="none">
              <a:prstTxWarp prst="textNoShape">
                <a:avLst/>
              </a:prstTxWarp>
              <a:spAutoFit/>
            </a:bodyPr>
            <a:lstStyle/>
            <a:p>
              <a:pPr algn="ctr"/>
              <a:r>
                <a:rPr lang="en-US" sz="1500">
                  <a:solidFill>
                    <a:srgbClr val="FF0000"/>
                  </a:solidFill>
                </a:rPr>
                <a:t>Capacity</a:t>
              </a:r>
            </a:p>
          </p:txBody>
        </p:sp>
        <p:pic>
          <p:nvPicPr>
            <p:cNvPr id="26671"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26672"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55" name="Straight Arrow Connector 54"/>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6674" name="TextBox 22"/>
            <p:cNvSpPr txBox="1">
              <a:spLocks noChangeArrowheads="1"/>
            </p:cNvSpPr>
            <p:nvPr/>
          </p:nvSpPr>
          <p:spPr bwMode="auto">
            <a:xfrm>
              <a:off x="3352800" y="4934635"/>
              <a:ext cx="1192867" cy="323165"/>
            </a:xfrm>
            <a:prstGeom prst="rect">
              <a:avLst/>
            </a:prstGeom>
            <a:noFill/>
            <a:ln w="9525">
              <a:noFill/>
              <a:miter lim="800000"/>
              <a:headEnd/>
              <a:tailEnd/>
            </a:ln>
          </p:spPr>
          <p:txBody>
            <a:bodyPr wrap="none">
              <a:prstTxWarp prst="textNoShape">
                <a:avLst/>
              </a:prstTxWarp>
              <a:spAutoFit/>
            </a:bodyPr>
            <a:lstStyle/>
            <a:p>
              <a:pPr algn="ctr"/>
              <a:r>
                <a:rPr lang="en-US" sz="1500"/>
                <a:t>Time (days)</a:t>
              </a:r>
            </a:p>
          </p:txBody>
        </p:sp>
        <p:cxnSp>
          <p:nvCxnSpPr>
            <p:cNvPr id="57" name="Straight Arrow Connector 56"/>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8" name="Straight Arrow Connector 57"/>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9" name="Straight Arrow Connector 58"/>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6678"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prstTxWarp prst="textNoShape">
                <a:avLst/>
              </a:prstTxWarp>
              <a:spAutoFit/>
            </a:bodyPr>
            <a:lstStyle/>
            <a:p>
              <a:pPr algn="ctr"/>
              <a:r>
                <a:rPr lang="en-US" sz="1500"/>
                <a:t>1</a:t>
              </a:r>
            </a:p>
          </p:txBody>
        </p:sp>
        <p:sp>
          <p:nvSpPr>
            <p:cNvPr id="26679"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prstTxWarp prst="textNoShape">
                <a:avLst/>
              </a:prstTxWarp>
              <a:spAutoFit/>
            </a:bodyPr>
            <a:lstStyle/>
            <a:p>
              <a:pPr algn="ctr"/>
              <a:r>
                <a:rPr lang="en-US" sz="1500"/>
                <a:t>2</a:t>
              </a:r>
            </a:p>
          </p:txBody>
        </p:sp>
        <p:sp>
          <p:nvSpPr>
            <p:cNvPr id="26680"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prstTxWarp prst="textNoShape">
                <a:avLst/>
              </a:prstTxWarp>
              <a:spAutoFit/>
            </a:bodyPr>
            <a:lstStyle/>
            <a:p>
              <a:pPr algn="ctr"/>
              <a:r>
                <a:rPr lang="en-US" sz="1500"/>
                <a:t>3</a:t>
              </a:r>
            </a:p>
          </p:txBody>
        </p:sp>
      </p:grpSp>
      <p:grpSp>
        <p:nvGrpSpPr>
          <p:cNvPr id="3" name="Group 99"/>
          <p:cNvGrpSpPr>
            <a:grpSpLocks/>
          </p:cNvGrpSpPr>
          <p:nvPr/>
        </p:nvGrpSpPr>
        <p:grpSpPr bwMode="auto">
          <a:xfrm>
            <a:off x="4914900" y="1828800"/>
            <a:ext cx="4076700" cy="1905000"/>
            <a:chOff x="1143000" y="2362201"/>
            <a:chExt cx="6196562" cy="2895599"/>
          </a:xfrm>
        </p:grpSpPr>
        <p:cxnSp>
          <p:nvCxnSpPr>
            <p:cNvPr id="64" name="Straight Arrow Connector 63"/>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65" name="TextBox 64"/>
            <p:cNvSpPr txBox="1"/>
            <p:nvPr/>
          </p:nvSpPr>
          <p:spPr bwMode="auto">
            <a:xfrm>
              <a:off x="1143000" y="2909751"/>
              <a:ext cx="473663" cy="1205049"/>
            </a:xfrm>
            <a:prstGeom prst="rect">
              <a:avLst/>
            </a:prstGeom>
            <a:noFill/>
          </p:spPr>
          <p:txBody>
            <a:bodyPr vert="vert270" wrap="none">
              <a:spAutoFit/>
            </a:bodyPr>
            <a:lstStyle/>
            <a:p>
              <a:pPr algn="ctr">
                <a:defRPr/>
              </a:pPr>
              <a:r>
                <a:rPr lang="en-US" sz="1500" dirty="0"/>
                <a:t>Resources</a:t>
              </a:r>
            </a:p>
          </p:txBody>
        </p:sp>
        <p:cxnSp>
          <p:nvCxnSpPr>
            <p:cNvPr id="66" name="Straight Arrow Connector 65"/>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26653"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26654" name="TextBox 22"/>
            <p:cNvSpPr txBox="1">
              <a:spLocks noChangeArrowheads="1"/>
            </p:cNvSpPr>
            <p:nvPr/>
          </p:nvSpPr>
          <p:spPr bwMode="auto">
            <a:xfrm>
              <a:off x="6394404" y="4038599"/>
              <a:ext cx="911747" cy="323166"/>
            </a:xfrm>
            <a:prstGeom prst="rect">
              <a:avLst/>
            </a:prstGeom>
            <a:noFill/>
            <a:ln w="9525">
              <a:noFill/>
              <a:miter lim="800000"/>
              <a:headEnd/>
              <a:tailEnd/>
            </a:ln>
          </p:spPr>
          <p:txBody>
            <a:bodyPr wrap="none">
              <a:prstTxWarp prst="textNoShape">
                <a:avLst/>
              </a:prstTxWarp>
              <a:spAutoFit/>
            </a:bodyPr>
            <a:lstStyle/>
            <a:p>
              <a:pPr algn="ctr"/>
              <a:r>
                <a:rPr lang="en-US" sz="1500"/>
                <a:t>Demand</a:t>
              </a:r>
            </a:p>
          </p:txBody>
        </p:sp>
        <p:sp>
          <p:nvSpPr>
            <p:cNvPr id="26655" name="TextBox 22"/>
            <p:cNvSpPr txBox="1">
              <a:spLocks noChangeArrowheads="1"/>
            </p:cNvSpPr>
            <p:nvPr/>
          </p:nvSpPr>
          <p:spPr bwMode="auto">
            <a:xfrm>
              <a:off x="6398280" y="3258235"/>
              <a:ext cx="941282" cy="323166"/>
            </a:xfrm>
            <a:prstGeom prst="rect">
              <a:avLst/>
            </a:prstGeom>
            <a:noFill/>
            <a:ln w="9525">
              <a:noFill/>
              <a:miter lim="800000"/>
              <a:headEnd/>
              <a:tailEnd/>
            </a:ln>
          </p:spPr>
          <p:txBody>
            <a:bodyPr wrap="none">
              <a:prstTxWarp prst="textNoShape">
                <a:avLst/>
              </a:prstTxWarp>
              <a:spAutoFit/>
            </a:bodyPr>
            <a:lstStyle/>
            <a:p>
              <a:pPr algn="ctr"/>
              <a:r>
                <a:rPr lang="en-US" sz="1500">
                  <a:solidFill>
                    <a:srgbClr val="FF0000"/>
                  </a:solidFill>
                </a:rPr>
                <a:t>Capacity</a:t>
              </a:r>
            </a:p>
          </p:txBody>
        </p:sp>
        <p:pic>
          <p:nvPicPr>
            <p:cNvPr id="26656"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82" name="Straight Arrow Connector 81"/>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6658" name="TextBox 22"/>
            <p:cNvSpPr txBox="1">
              <a:spLocks noChangeArrowheads="1"/>
            </p:cNvSpPr>
            <p:nvPr/>
          </p:nvSpPr>
          <p:spPr bwMode="auto">
            <a:xfrm>
              <a:off x="3352800" y="4934635"/>
              <a:ext cx="1192867" cy="323165"/>
            </a:xfrm>
            <a:prstGeom prst="rect">
              <a:avLst/>
            </a:prstGeom>
            <a:noFill/>
            <a:ln w="9525">
              <a:noFill/>
              <a:miter lim="800000"/>
              <a:headEnd/>
              <a:tailEnd/>
            </a:ln>
          </p:spPr>
          <p:txBody>
            <a:bodyPr wrap="none">
              <a:prstTxWarp prst="textNoShape">
                <a:avLst/>
              </a:prstTxWarp>
              <a:spAutoFit/>
            </a:bodyPr>
            <a:lstStyle/>
            <a:p>
              <a:pPr algn="ctr"/>
              <a:r>
                <a:rPr lang="en-US" sz="1500"/>
                <a:t>Time (days)</a:t>
              </a:r>
            </a:p>
          </p:txBody>
        </p:sp>
        <p:cxnSp>
          <p:nvCxnSpPr>
            <p:cNvPr id="89" name="Straight Arrow Connector 88"/>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0" name="Straight Arrow Connector 89"/>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91" name="Straight Arrow Connector 90"/>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6662"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prstTxWarp prst="textNoShape">
                <a:avLst/>
              </a:prstTxWarp>
              <a:spAutoFit/>
            </a:bodyPr>
            <a:lstStyle/>
            <a:p>
              <a:pPr algn="ctr"/>
              <a:r>
                <a:rPr lang="en-US" sz="1500"/>
                <a:t>1</a:t>
              </a:r>
            </a:p>
          </p:txBody>
        </p:sp>
        <p:sp>
          <p:nvSpPr>
            <p:cNvPr id="26663"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prstTxWarp prst="textNoShape">
                <a:avLst/>
              </a:prstTxWarp>
              <a:spAutoFit/>
            </a:bodyPr>
            <a:lstStyle/>
            <a:p>
              <a:pPr algn="ctr"/>
              <a:r>
                <a:rPr lang="en-US" sz="1500"/>
                <a:t>2</a:t>
              </a:r>
            </a:p>
          </p:txBody>
        </p:sp>
        <p:sp>
          <p:nvSpPr>
            <p:cNvPr id="26664"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prstTxWarp prst="textNoShape">
                <a:avLst/>
              </a:prstTxWarp>
              <a:spAutoFit/>
            </a:bodyPr>
            <a:lstStyle/>
            <a:p>
              <a:pPr algn="ctr"/>
              <a:r>
                <a:rPr lang="en-US" sz="1500"/>
                <a:t>3</a:t>
              </a:r>
            </a:p>
          </p:txBody>
        </p:sp>
      </p:grpSp>
      <p:grpSp>
        <p:nvGrpSpPr>
          <p:cNvPr id="4" name="Group 100"/>
          <p:cNvGrpSpPr>
            <a:grpSpLocks/>
          </p:cNvGrpSpPr>
          <p:nvPr/>
        </p:nvGrpSpPr>
        <p:grpSpPr bwMode="auto">
          <a:xfrm>
            <a:off x="-76200" y="2743200"/>
            <a:ext cx="4038600" cy="1905000"/>
            <a:chOff x="1143000" y="2362201"/>
            <a:chExt cx="6138669" cy="2895599"/>
          </a:xfrm>
        </p:grpSpPr>
        <p:cxnSp>
          <p:nvCxnSpPr>
            <p:cNvPr id="102" name="Straight Arrow Connector 101"/>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03" name="TextBox 102"/>
            <p:cNvSpPr txBox="1"/>
            <p:nvPr/>
          </p:nvSpPr>
          <p:spPr bwMode="auto">
            <a:xfrm>
              <a:off x="1143000" y="2909751"/>
              <a:ext cx="473663" cy="1205049"/>
            </a:xfrm>
            <a:prstGeom prst="rect">
              <a:avLst/>
            </a:prstGeom>
            <a:noFill/>
          </p:spPr>
          <p:txBody>
            <a:bodyPr vert="vert270" wrap="none">
              <a:spAutoFit/>
            </a:bodyPr>
            <a:lstStyle/>
            <a:p>
              <a:pPr algn="ctr">
                <a:defRPr/>
              </a:pPr>
              <a:r>
                <a:rPr lang="en-US" sz="1500" dirty="0"/>
                <a:t>Resources</a:t>
              </a:r>
            </a:p>
          </p:txBody>
        </p:sp>
        <p:cxnSp>
          <p:nvCxnSpPr>
            <p:cNvPr id="104" name="Straight Arrow Connector 103"/>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26639"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26640" name="TextBox 22"/>
            <p:cNvSpPr txBox="1">
              <a:spLocks noChangeArrowheads="1"/>
            </p:cNvSpPr>
            <p:nvPr/>
          </p:nvSpPr>
          <p:spPr bwMode="auto">
            <a:xfrm>
              <a:off x="6369922" y="4038599"/>
              <a:ext cx="911747" cy="323166"/>
            </a:xfrm>
            <a:prstGeom prst="rect">
              <a:avLst/>
            </a:prstGeom>
            <a:noFill/>
            <a:ln w="9525">
              <a:noFill/>
              <a:miter lim="800000"/>
              <a:headEnd/>
              <a:tailEnd/>
            </a:ln>
          </p:spPr>
          <p:txBody>
            <a:bodyPr wrap="none">
              <a:prstTxWarp prst="textNoShape">
                <a:avLst/>
              </a:prstTxWarp>
              <a:spAutoFit/>
            </a:bodyPr>
            <a:lstStyle/>
            <a:p>
              <a:pPr algn="ctr"/>
              <a:r>
                <a:rPr lang="en-US" sz="1500"/>
                <a:t>Demand</a:t>
              </a:r>
            </a:p>
          </p:txBody>
        </p:sp>
        <p:sp>
          <p:nvSpPr>
            <p:cNvPr id="26641" name="TextBox 22"/>
            <p:cNvSpPr txBox="1">
              <a:spLocks noChangeArrowheads="1"/>
            </p:cNvSpPr>
            <p:nvPr/>
          </p:nvSpPr>
          <p:spPr bwMode="auto">
            <a:xfrm>
              <a:off x="6340387" y="3288793"/>
              <a:ext cx="941282" cy="323166"/>
            </a:xfrm>
            <a:prstGeom prst="rect">
              <a:avLst/>
            </a:prstGeom>
            <a:noFill/>
            <a:ln w="9525">
              <a:noFill/>
              <a:miter lim="800000"/>
              <a:headEnd/>
              <a:tailEnd/>
            </a:ln>
          </p:spPr>
          <p:txBody>
            <a:bodyPr wrap="none">
              <a:prstTxWarp prst="textNoShape">
                <a:avLst/>
              </a:prstTxWarp>
              <a:spAutoFit/>
            </a:bodyPr>
            <a:lstStyle/>
            <a:p>
              <a:pPr algn="ctr"/>
              <a:r>
                <a:rPr lang="en-US" sz="1500">
                  <a:solidFill>
                    <a:srgbClr val="FF0000"/>
                  </a:solidFill>
                </a:rPr>
                <a:t>Capacity</a:t>
              </a:r>
            </a:p>
          </p:txBody>
        </p:sp>
        <p:cxnSp>
          <p:nvCxnSpPr>
            <p:cNvPr id="113" name="Straight Arrow Connector 112"/>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6643" name="TextBox 22"/>
            <p:cNvSpPr txBox="1">
              <a:spLocks noChangeArrowheads="1"/>
            </p:cNvSpPr>
            <p:nvPr/>
          </p:nvSpPr>
          <p:spPr bwMode="auto">
            <a:xfrm>
              <a:off x="3352800" y="4934635"/>
              <a:ext cx="1192867" cy="323165"/>
            </a:xfrm>
            <a:prstGeom prst="rect">
              <a:avLst/>
            </a:prstGeom>
            <a:noFill/>
            <a:ln w="9525">
              <a:noFill/>
              <a:miter lim="800000"/>
              <a:headEnd/>
              <a:tailEnd/>
            </a:ln>
          </p:spPr>
          <p:txBody>
            <a:bodyPr wrap="none">
              <a:prstTxWarp prst="textNoShape">
                <a:avLst/>
              </a:prstTxWarp>
              <a:spAutoFit/>
            </a:bodyPr>
            <a:lstStyle/>
            <a:p>
              <a:pPr algn="ctr"/>
              <a:r>
                <a:rPr lang="en-US" sz="1500"/>
                <a:t>Time (days)</a:t>
              </a:r>
            </a:p>
          </p:txBody>
        </p:sp>
        <p:cxnSp>
          <p:nvCxnSpPr>
            <p:cNvPr id="115" name="Straight Arrow Connector 114"/>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16" name="Straight Arrow Connector 115"/>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17" name="Straight Arrow Connector 116"/>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6647"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prstTxWarp prst="textNoShape">
                <a:avLst/>
              </a:prstTxWarp>
              <a:spAutoFit/>
            </a:bodyPr>
            <a:lstStyle/>
            <a:p>
              <a:pPr algn="ctr"/>
              <a:r>
                <a:rPr lang="en-US" sz="1500"/>
                <a:t>1</a:t>
              </a:r>
            </a:p>
          </p:txBody>
        </p:sp>
        <p:sp>
          <p:nvSpPr>
            <p:cNvPr id="26648"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prstTxWarp prst="textNoShape">
                <a:avLst/>
              </a:prstTxWarp>
              <a:spAutoFit/>
            </a:bodyPr>
            <a:lstStyle/>
            <a:p>
              <a:pPr algn="ctr"/>
              <a:r>
                <a:rPr lang="en-US" sz="1500"/>
                <a:t>2</a:t>
              </a:r>
            </a:p>
          </p:txBody>
        </p:sp>
        <p:sp>
          <p:nvSpPr>
            <p:cNvPr id="26649"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prstTxWarp prst="textNoShape">
                <a:avLst/>
              </a:prstTxWarp>
              <a:spAutoFit/>
            </a:bodyPr>
            <a:lstStyle/>
            <a:p>
              <a:pPr algn="ctr"/>
              <a:r>
                <a:rPr lang="en-US" sz="1500"/>
                <a:t>3</a:t>
              </a:r>
            </a:p>
          </p:txBody>
        </p:sp>
      </p:grpSp>
      <p:sp>
        <p:nvSpPr>
          <p:cNvPr id="61" name="Footer Placeholder 60"/>
          <p:cNvSpPr>
            <a:spLocks noGrp="1"/>
          </p:cNvSpPr>
          <p:nvPr>
            <p:ph type="ftr" sz="quarter" idx="11"/>
          </p:nvPr>
        </p:nvSpPr>
        <p:spPr/>
        <p:txBody>
          <a:bodyPr/>
          <a:lstStyle/>
          <a:p>
            <a:r>
              <a:rPr lang="en-US" smtClean="0"/>
              <a:t>VLDB 2010 Tutorial</a:t>
            </a:r>
            <a:endParaRPr lang="en-US"/>
          </a:p>
        </p:txBody>
      </p:sp>
      <p:sp>
        <p:nvSpPr>
          <p:cNvPr id="62" name="TextBox 61"/>
          <p:cNvSpPr txBox="1"/>
          <p:nvPr/>
        </p:nvSpPr>
        <p:spPr>
          <a:xfrm>
            <a:off x="5638800" y="6474023"/>
            <a:ext cx="3048000" cy="307777"/>
          </a:xfrm>
          <a:prstGeom prst="rect">
            <a:avLst/>
          </a:prstGeom>
          <a:noFill/>
        </p:spPr>
        <p:txBody>
          <a:bodyPr wrap="square" rtlCol="0">
            <a:spAutoFit/>
          </a:bodyPr>
          <a:lstStyle/>
          <a:p>
            <a:r>
              <a:rPr lang="en-US" sz="1400" dirty="0" smtClean="0"/>
              <a:t>Slide Credits: Berkeley RAD Lab</a:t>
            </a:r>
            <a:endParaRPr lang="en-US" sz="1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Picture</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Unlike the earlier attempts:</a:t>
            </a:r>
          </a:p>
          <a:p>
            <a:pPr lvl="1"/>
            <a:r>
              <a:rPr lang="en-US" dirty="0" smtClean="0"/>
              <a:t>Distributed </a:t>
            </a:r>
            <a:r>
              <a:rPr lang="en-US" smtClean="0"/>
              <a:t>Computing</a:t>
            </a:r>
          </a:p>
          <a:p>
            <a:pPr lvl="1"/>
            <a:r>
              <a:rPr lang="en-US" smtClean="0"/>
              <a:t>Distributed </a:t>
            </a:r>
            <a:r>
              <a:rPr lang="en-US" dirty="0" smtClean="0"/>
              <a:t>Databases</a:t>
            </a:r>
          </a:p>
          <a:p>
            <a:pPr lvl="1"/>
            <a:r>
              <a:rPr lang="en-US" dirty="0" smtClean="0"/>
              <a:t>Grid Computing</a:t>
            </a:r>
          </a:p>
          <a:p>
            <a:endParaRPr lang="en-US" dirty="0" smtClean="0"/>
          </a:p>
          <a:p>
            <a:r>
              <a:rPr lang="en-US" dirty="0" smtClean="0"/>
              <a:t>Cloud Computing is REAL:</a:t>
            </a:r>
          </a:p>
          <a:p>
            <a:pPr lvl="1"/>
            <a:r>
              <a:rPr lang="en-US" dirty="0" smtClean="0"/>
              <a:t>Organic growth: Google, Yahoo, Microsoft, and Amazon</a:t>
            </a:r>
          </a:p>
          <a:p>
            <a:pPr lvl="1"/>
            <a:r>
              <a:rPr lang="en-US" dirty="0" smtClean="0"/>
              <a:t>Poised to be an integral aspect of National Infrastructure in US  and elsewhere (Singapore IDA)</a:t>
            </a:r>
          </a:p>
        </p:txBody>
      </p:sp>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Cloud Reality</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Facebook</a:t>
            </a:r>
            <a:r>
              <a:rPr lang="en-US" dirty="0" smtClean="0"/>
              <a:t> Generation of Application Developers</a:t>
            </a:r>
          </a:p>
          <a:p>
            <a:pPr>
              <a:buNone/>
            </a:pPr>
            <a:endParaRPr lang="en-US" dirty="0" smtClean="0"/>
          </a:p>
          <a:p>
            <a:r>
              <a:rPr lang="en-US" dirty="0" err="1" smtClean="0"/>
              <a:t>Animoto.com</a:t>
            </a:r>
            <a:r>
              <a:rPr lang="en-US" dirty="0" smtClean="0"/>
              <a:t>:</a:t>
            </a:r>
          </a:p>
          <a:p>
            <a:pPr lvl="1"/>
            <a:r>
              <a:rPr lang="en-US" dirty="0" smtClean="0"/>
              <a:t>Started with 50 servers on Amazon EC2</a:t>
            </a:r>
          </a:p>
          <a:p>
            <a:pPr lvl="1"/>
            <a:r>
              <a:rPr lang="en-US" dirty="0" smtClean="0"/>
              <a:t>Growth of 25,000 users/hour</a:t>
            </a:r>
          </a:p>
          <a:p>
            <a:pPr lvl="1"/>
            <a:r>
              <a:rPr lang="en-US" dirty="0" smtClean="0"/>
              <a:t>Needed to scale to 3,500 servers in 2 days (</a:t>
            </a:r>
            <a:r>
              <a:rPr lang="en-US" dirty="0" err="1" smtClean="0"/>
              <a:t>RightScale@SantaBarbara</a:t>
            </a:r>
            <a:r>
              <a:rPr lang="en-US" dirty="0" smtClean="0"/>
              <a:t>)</a:t>
            </a:r>
          </a:p>
          <a:p>
            <a:pPr lvl="1">
              <a:buNone/>
            </a:pPr>
            <a:endParaRPr lang="en-US" dirty="0" smtClean="0"/>
          </a:p>
          <a:p>
            <a:r>
              <a:rPr lang="en-US" dirty="0" smtClean="0"/>
              <a:t>Many similar stories: </a:t>
            </a:r>
          </a:p>
          <a:p>
            <a:pPr lvl="1"/>
            <a:r>
              <a:rPr lang="en-US" dirty="0" err="1" smtClean="0"/>
              <a:t>RightScale</a:t>
            </a:r>
            <a:endParaRPr lang="en-US" dirty="0" smtClean="0"/>
          </a:p>
          <a:p>
            <a:pPr lvl="1"/>
            <a:r>
              <a:rPr lang="en-US" dirty="0" err="1" smtClean="0"/>
              <a:t>Joyent</a:t>
            </a:r>
            <a:endParaRPr lang="en-US" dirty="0" smtClean="0"/>
          </a:p>
          <a:p>
            <a:pPr lvl="1"/>
            <a:r>
              <a:rPr lang="en-US" dirty="0" smtClean="0"/>
              <a:t>…</a:t>
            </a:r>
          </a:p>
          <a:p>
            <a:endParaRPr lang="en-US" dirty="0" smtClean="0"/>
          </a:p>
        </p:txBody>
      </p:sp>
      <p:sp>
        <p:nvSpPr>
          <p:cNvPr id="5" name="Footer Placeholder 4"/>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Cloud Challenges: Elasticity</a:t>
            </a:r>
            <a:endParaRPr lang="en-US" dirty="0"/>
          </a:p>
        </p:txBody>
      </p:sp>
      <p:pic>
        <p:nvPicPr>
          <p:cNvPr id="3" name="Picture 2"/>
          <p:cNvPicPr>
            <a:picLocks noChangeAspect="1"/>
          </p:cNvPicPr>
          <p:nvPr/>
        </p:nvPicPr>
        <p:blipFill>
          <a:blip r:embed="rId3"/>
          <a:stretch>
            <a:fillRect/>
          </a:stretch>
        </p:blipFill>
        <p:spPr>
          <a:xfrm>
            <a:off x="0" y="1524000"/>
            <a:ext cx="3733800" cy="2362200"/>
          </a:xfrm>
          <a:prstGeom prst="rect">
            <a:avLst/>
          </a:prstGeom>
        </p:spPr>
      </p:pic>
      <p:pic>
        <p:nvPicPr>
          <p:cNvPr id="5" name="Picture 4"/>
          <p:cNvPicPr>
            <a:picLocks noChangeAspect="1"/>
          </p:cNvPicPr>
          <p:nvPr/>
        </p:nvPicPr>
        <p:blipFill>
          <a:blip r:embed="rId4"/>
          <a:stretch>
            <a:fillRect/>
          </a:stretch>
        </p:blipFill>
        <p:spPr>
          <a:xfrm>
            <a:off x="5181600" y="4495800"/>
            <a:ext cx="3803650" cy="2209800"/>
          </a:xfrm>
          <a:prstGeom prst="rect">
            <a:avLst/>
          </a:prstGeom>
        </p:spPr>
      </p:pic>
      <p:pic>
        <p:nvPicPr>
          <p:cNvPr id="6" name="Picture 5"/>
          <p:cNvPicPr>
            <a:picLocks noChangeAspect="1"/>
          </p:cNvPicPr>
          <p:nvPr/>
        </p:nvPicPr>
        <p:blipFill>
          <a:blip r:embed="rId5"/>
          <a:stretch>
            <a:fillRect/>
          </a:stretch>
        </p:blipFill>
        <p:spPr>
          <a:xfrm>
            <a:off x="533400" y="4343400"/>
            <a:ext cx="2895600" cy="2233749"/>
          </a:xfrm>
          <a:prstGeom prst="rect">
            <a:avLst/>
          </a:prstGeom>
        </p:spPr>
      </p:pic>
      <p:pic>
        <p:nvPicPr>
          <p:cNvPr id="7" name="Picture 6"/>
          <p:cNvPicPr>
            <a:picLocks noChangeAspect="1"/>
          </p:cNvPicPr>
          <p:nvPr/>
        </p:nvPicPr>
        <p:blipFill>
          <a:blip r:embed="rId6"/>
          <a:stretch>
            <a:fillRect/>
          </a:stretch>
        </p:blipFill>
        <p:spPr>
          <a:xfrm>
            <a:off x="5981700" y="1854200"/>
            <a:ext cx="3086100" cy="2108200"/>
          </a:xfrm>
          <a:prstGeom prst="rect">
            <a:avLst/>
          </a:prstGeom>
        </p:spPr>
      </p:pic>
      <p:pic>
        <p:nvPicPr>
          <p:cNvPr id="4" name="Picture 3"/>
          <p:cNvPicPr>
            <a:picLocks noChangeAspect="1"/>
          </p:cNvPicPr>
          <p:nvPr/>
        </p:nvPicPr>
        <p:blipFill>
          <a:blip r:embed="rId7"/>
          <a:stretch>
            <a:fillRect/>
          </a:stretch>
        </p:blipFill>
        <p:spPr>
          <a:xfrm>
            <a:off x="2362200" y="1803400"/>
            <a:ext cx="3452960" cy="2997200"/>
          </a:xfrm>
          <a:prstGeom prst="rect">
            <a:avLst/>
          </a:prstGeom>
        </p:spPr>
      </p:pic>
      <p:sp>
        <p:nvSpPr>
          <p:cNvPr id="10" name="Footer Placeholder 9"/>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ost4.jpeg"/>
          <p:cNvPicPr>
            <a:picLocks noChangeAspect="1"/>
          </p:cNvPicPr>
          <p:nvPr/>
        </p:nvPicPr>
        <p:blipFill>
          <a:blip r:embed="rId3"/>
          <a:stretch>
            <a:fillRect/>
          </a:stretch>
        </p:blipFill>
        <p:spPr>
          <a:xfrm>
            <a:off x="1295400" y="4279900"/>
            <a:ext cx="2832100" cy="2120900"/>
          </a:xfrm>
          <a:prstGeom prst="rect">
            <a:avLst/>
          </a:prstGeom>
        </p:spPr>
      </p:pic>
      <p:pic>
        <p:nvPicPr>
          <p:cNvPr id="9" name="Picture 8" descr="cost5.jpeg"/>
          <p:cNvPicPr>
            <a:picLocks noChangeAspect="1"/>
          </p:cNvPicPr>
          <p:nvPr/>
        </p:nvPicPr>
        <p:blipFill>
          <a:blip r:embed="rId4"/>
          <a:stretch>
            <a:fillRect/>
          </a:stretch>
        </p:blipFill>
        <p:spPr>
          <a:xfrm>
            <a:off x="228600" y="1600200"/>
            <a:ext cx="5029200" cy="2133600"/>
          </a:xfrm>
          <a:prstGeom prst="rect">
            <a:avLst/>
          </a:prstGeom>
        </p:spPr>
      </p:pic>
      <p:pic>
        <p:nvPicPr>
          <p:cNvPr id="6" name="Picture 5" descr="cost2.jpeg"/>
          <p:cNvPicPr>
            <a:picLocks noChangeAspect="1"/>
          </p:cNvPicPr>
          <p:nvPr/>
        </p:nvPicPr>
        <p:blipFill>
          <a:blip r:embed="rId5"/>
          <a:stretch>
            <a:fillRect/>
          </a:stretch>
        </p:blipFill>
        <p:spPr>
          <a:xfrm>
            <a:off x="4724400" y="4051300"/>
            <a:ext cx="3352800" cy="2425700"/>
          </a:xfrm>
          <a:prstGeom prst="rect">
            <a:avLst/>
          </a:prstGeom>
        </p:spPr>
      </p:pic>
      <p:sp>
        <p:nvSpPr>
          <p:cNvPr id="2" name="Title 1"/>
          <p:cNvSpPr>
            <a:spLocks noGrp="1"/>
          </p:cNvSpPr>
          <p:nvPr>
            <p:ph type="title"/>
          </p:nvPr>
        </p:nvSpPr>
        <p:spPr/>
        <p:txBody>
          <a:bodyPr>
            <a:normAutofit fontScale="90000"/>
          </a:bodyPr>
          <a:lstStyle/>
          <a:p>
            <a:r>
              <a:rPr lang="en-US" dirty="0" smtClean="0"/>
              <a:t>Cloud Challenges: Differential Pricing Models</a:t>
            </a:r>
            <a:endParaRPr lang="en-US" dirty="0"/>
          </a:p>
        </p:txBody>
      </p:sp>
      <p:sp>
        <p:nvSpPr>
          <p:cNvPr id="3" name="Footer Placeholder 2"/>
          <p:cNvSpPr>
            <a:spLocks noGrp="1"/>
          </p:cNvSpPr>
          <p:nvPr>
            <p:ph type="ftr" sz="quarter" idx="11"/>
          </p:nvPr>
        </p:nvSpPr>
        <p:spPr/>
        <p:txBody>
          <a:bodyPr/>
          <a:lstStyle/>
          <a:p>
            <a:r>
              <a:rPr lang="en-US" smtClean="0"/>
              <a:t>VLDB 2010 Tutorial</a:t>
            </a:r>
            <a:endParaRPr lang="en-US"/>
          </a:p>
        </p:txBody>
      </p:sp>
      <p:pic>
        <p:nvPicPr>
          <p:cNvPr id="5" name="Picture 4" descr="cost1.jpeg"/>
          <p:cNvPicPr>
            <a:picLocks noChangeAspect="1"/>
          </p:cNvPicPr>
          <p:nvPr/>
        </p:nvPicPr>
        <p:blipFill>
          <a:blip r:embed="rId6"/>
          <a:stretch>
            <a:fillRect/>
          </a:stretch>
        </p:blipFill>
        <p:spPr>
          <a:xfrm>
            <a:off x="2978150" y="2152650"/>
            <a:ext cx="3187700" cy="2552700"/>
          </a:xfrm>
          <a:prstGeom prst="rect">
            <a:avLst/>
          </a:prstGeom>
        </p:spPr>
      </p:pic>
      <p:pic>
        <p:nvPicPr>
          <p:cNvPr id="7" name="Picture 6" descr="cost3.jpeg"/>
          <p:cNvPicPr>
            <a:picLocks noChangeAspect="1"/>
          </p:cNvPicPr>
          <p:nvPr/>
        </p:nvPicPr>
        <p:blipFill>
          <a:blip r:embed="rId7"/>
          <a:stretch>
            <a:fillRect/>
          </a:stretch>
        </p:blipFill>
        <p:spPr>
          <a:xfrm>
            <a:off x="5638800" y="1562100"/>
            <a:ext cx="3352800" cy="17907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solidFill>
                  <a:srgbClr val="FF0000"/>
                </a:solidFill>
              </a:rPr>
              <a:t>Data in the Cloud</a:t>
            </a:r>
          </a:p>
          <a:p>
            <a:pPr lvl="1"/>
            <a:r>
              <a:rPr lang="en-US" dirty="0" smtClean="0">
                <a:solidFill>
                  <a:srgbClr val="002060"/>
                </a:solidFill>
              </a:rPr>
              <a:t>Platforms for Data Analysis</a:t>
            </a:r>
          </a:p>
          <a:p>
            <a:pPr lvl="1"/>
            <a:r>
              <a:rPr lang="en-US" dirty="0" smtClean="0">
                <a:solidFill>
                  <a:srgbClr val="002060"/>
                </a:solidFill>
              </a:rPr>
              <a:t>Platforms for Update intensive workloads</a:t>
            </a:r>
          </a:p>
          <a:p>
            <a:pPr lvl="1"/>
            <a:endParaRPr lang="en-US" dirty="0" smtClean="0">
              <a:solidFill>
                <a:srgbClr val="002060"/>
              </a:solidFill>
            </a:endParaRPr>
          </a:p>
          <a:p>
            <a:r>
              <a:rPr lang="en-US" dirty="0" smtClean="0">
                <a:solidFill>
                  <a:srgbClr val="002060"/>
                </a:solidFill>
              </a:rPr>
              <a:t>Data Platforms for Large Applications</a:t>
            </a:r>
          </a:p>
          <a:p>
            <a:endParaRPr lang="en-US" dirty="0" smtClean="0">
              <a:solidFill>
                <a:srgbClr val="002060"/>
              </a:solidFill>
            </a:endParaRPr>
          </a:p>
          <a:p>
            <a:r>
              <a:rPr lang="en-US" dirty="0" smtClean="0">
                <a:solidFill>
                  <a:srgbClr val="002060"/>
                </a:solidFill>
              </a:rPr>
              <a:t>Multitenant Data Platforms</a:t>
            </a:r>
          </a:p>
          <a:p>
            <a:endParaRPr lang="en-US" dirty="0" smtClean="0">
              <a:solidFill>
                <a:srgbClr val="002060"/>
              </a:solidFill>
            </a:endParaRPr>
          </a:p>
          <a:p>
            <a:r>
              <a:rPr lang="en-US" dirty="0" smtClean="0">
                <a:solidFill>
                  <a:srgbClr val="002060"/>
                </a:solidFill>
              </a:rPr>
              <a:t>Open Research Challenges</a:t>
            </a:r>
          </a:p>
          <a:p>
            <a:pPr>
              <a:buNone/>
            </a:pPr>
            <a:endParaRPr lang="en-US" dirty="0"/>
          </a:p>
        </p:txBody>
      </p:sp>
      <p:sp>
        <p:nvSpPr>
          <p:cNvPr id="4" name="Footer Placeholder 3"/>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rot="16200000">
            <a:off x="5597525" y="3165475"/>
            <a:ext cx="1981200" cy="2965450"/>
          </a:xfrm>
          <a:prstGeom prst="rect">
            <a:avLst/>
          </a:prstGeom>
        </p:spPr>
      </p:pic>
      <p:sp>
        <p:nvSpPr>
          <p:cNvPr id="2" name="Title 1"/>
          <p:cNvSpPr>
            <a:spLocks noGrp="1"/>
          </p:cNvSpPr>
          <p:nvPr>
            <p:ph type="title"/>
          </p:nvPr>
        </p:nvSpPr>
        <p:spPr/>
        <p:txBody>
          <a:bodyPr/>
          <a:lstStyle/>
          <a:p>
            <a:r>
              <a:rPr lang="en-US" dirty="0" smtClean="0"/>
              <a:t>Data-rich World</a:t>
            </a:r>
            <a:endParaRPr lang="en-US" dirty="0"/>
          </a:p>
        </p:txBody>
      </p:sp>
      <p:sp>
        <p:nvSpPr>
          <p:cNvPr id="3" name="Content Placeholder 2"/>
          <p:cNvSpPr>
            <a:spLocks noGrp="1"/>
          </p:cNvSpPr>
          <p:nvPr>
            <p:ph idx="1"/>
          </p:nvPr>
        </p:nvSpPr>
        <p:spPr>
          <a:xfrm>
            <a:off x="457200" y="1775191"/>
            <a:ext cx="4724400" cy="4625609"/>
          </a:xfrm>
        </p:spPr>
        <p:txBody>
          <a:bodyPr>
            <a:normAutofit/>
          </a:bodyPr>
          <a:lstStyle/>
          <a:p>
            <a:r>
              <a:rPr lang="en-US" sz="2800" dirty="0" smtClean="0"/>
              <a:t>Data capture and collection:</a:t>
            </a:r>
          </a:p>
          <a:p>
            <a:pPr lvl="1"/>
            <a:r>
              <a:rPr lang="en-US" sz="2400" dirty="0" smtClean="0"/>
              <a:t>Highly instrumented environment</a:t>
            </a:r>
          </a:p>
          <a:p>
            <a:pPr lvl="1"/>
            <a:r>
              <a:rPr lang="en-US" sz="2400" dirty="0" smtClean="0"/>
              <a:t>Sensors and Smart Devices</a:t>
            </a:r>
          </a:p>
          <a:p>
            <a:pPr lvl="1"/>
            <a:r>
              <a:rPr lang="en-US" sz="2400" dirty="0" smtClean="0"/>
              <a:t> Network </a:t>
            </a:r>
          </a:p>
          <a:p>
            <a:pPr lvl="1">
              <a:buNone/>
            </a:pPr>
            <a:endParaRPr lang="en-US" dirty="0" smtClean="0"/>
          </a:p>
          <a:p>
            <a:r>
              <a:rPr lang="en-US" sz="2800" dirty="0" smtClean="0"/>
              <a:t>Data storage:</a:t>
            </a:r>
          </a:p>
          <a:p>
            <a:pPr lvl="1"/>
            <a:r>
              <a:rPr lang="en-US" sz="2595" dirty="0" smtClean="0"/>
              <a:t>Seagate 1 TB Barracuda @ $72.95 from Amazon.com (73¢/GB)</a:t>
            </a:r>
          </a:p>
          <a:p>
            <a:pPr lvl="1">
              <a:buNone/>
            </a:pPr>
            <a:endParaRPr lang="en-US" dirty="0" smtClean="0"/>
          </a:p>
        </p:txBody>
      </p:sp>
      <p:pic>
        <p:nvPicPr>
          <p:cNvPr id="5" name="Picture 4"/>
          <p:cNvPicPr>
            <a:picLocks noChangeAspect="1"/>
          </p:cNvPicPr>
          <p:nvPr/>
        </p:nvPicPr>
        <p:blipFill>
          <a:blip r:embed="rId4"/>
          <a:stretch>
            <a:fillRect/>
          </a:stretch>
        </p:blipFill>
        <p:spPr>
          <a:xfrm>
            <a:off x="5867400" y="1524000"/>
            <a:ext cx="3200400" cy="2209800"/>
          </a:xfrm>
          <a:prstGeom prst="rect">
            <a:avLst/>
          </a:prstGeom>
        </p:spPr>
      </p:pic>
      <p:pic>
        <p:nvPicPr>
          <p:cNvPr id="6" name="Picture 5"/>
          <p:cNvPicPr>
            <a:picLocks noChangeAspect="1"/>
          </p:cNvPicPr>
          <p:nvPr/>
        </p:nvPicPr>
        <p:blipFill>
          <a:blip r:embed="rId5"/>
          <a:stretch>
            <a:fillRect/>
          </a:stretch>
        </p:blipFill>
        <p:spPr>
          <a:xfrm>
            <a:off x="5791200" y="5257800"/>
            <a:ext cx="3352800" cy="1371600"/>
          </a:xfrm>
          <a:prstGeom prst="rect">
            <a:avLst/>
          </a:prstGeom>
        </p:spPr>
      </p:pic>
      <p:sp>
        <p:nvSpPr>
          <p:cNvPr id="10" name="Footer Placeholder 9"/>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276600" y="1143000"/>
            <a:ext cx="2057400" cy="1828800"/>
          </a:xfrm>
          <a:prstGeom prst="rect">
            <a:avLst/>
          </a:prstGeom>
        </p:spPr>
      </p:pic>
      <p:pic>
        <p:nvPicPr>
          <p:cNvPr id="11" name="Picture 10"/>
          <p:cNvPicPr>
            <a:picLocks noChangeAspect="1"/>
          </p:cNvPicPr>
          <p:nvPr/>
        </p:nvPicPr>
        <p:blipFill>
          <a:blip r:embed="rId4"/>
          <a:stretch>
            <a:fillRect/>
          </a:stretch>
        </p:blipFill>
        <p:spPr>
          <a:xfrm>
            <a:off x="1676400" y="2971800"/>
            <a:ext cx="3886200" cy="2209800"/>
          </a:xfrm>
          <a:prstGeom prst="rect">
            <a:avLst/>
          </a:prstGeom>
        </p:spPr>
      </p:pic>
      <p:sp>
        <p:nvSpPr>
          <p:cNvPr id="2" name="Title 1"/>
          <p:cNvSpPr>
            <a:spLocks noGrp="1"/>
          </p:cNvSpPr>
          <p:nvPr>
            <p:ph type="title"/>
          </p:nvPr>
        </p:nvSpPr>
        <p:spPr/>
        <p:txBody>
          <a:bodyPr>
            <a:normAutofit fontScale="90000"/>
          </a:bodyPr>
          <a:lstStyle/>
          <a:p>
            <a:r>
              <a:rPr lang="en-US" dirty="0" smtClean="0"/>
              <a:t>What can we do with this wealth?</a:t>
            </a:r>
            <a:endParaRPr lang="en-US" dirty="0"/>
          </a:p>
        </p:txBody>
      </p:sp>
      <p:pic>
        <p:nvPicPr>
          <p:cNvPr id="3" name="Picture 2"/>
          <p:cNvPicPr>
            <a:picLocks noChangeAspect="1"/>
          </p:cNvPicPr>
          <p:nvPr/>
        </p:nvPicPr>
        <p:blipFill>
          <a:blip r:embed="rId5"/>
          <a:stretch>
            <a:fillRect/>
          </a:stretch>
        </p:blipFill>
        <p:spPr>
          <a:xfrm>
            <a:off x="152400" y="1587499"/>
            <a:ext cx="2057400" cy="1765301"/>
          </a:xfrm>
          <a:prstGeom prst="rect">
            <a:avLst/>
          </a:prstGeom>
        </p:spPr>
      </p:pic>
      <p:pic>
        <p:nvPicPr>
          <p:cNvPr id="6" name="Picture 5"/>
          <p:cNvPicPr>
            <a:picLocks noChangeAspect="1"/>
          </p:cNvPicPr>
          <p:nvPr/>
        </p:nvPicPr>
        <p:blipFill>
          <a:blip r:embed="rId6"/>
          <a:stretch>
            <a:fillRect/>
          </a:stretch>
        </p:blipFill>
        <p:spPr>
          <a:xfrm>
            <a:off x="228600" y="2895600"/>
            <a:ext cx="2057400" cy="1828800"/>
          </a:xfrm>
          <a:prstGeom prst="rect">
            <a:avLst/>
          </a:prstGeom>
        </p:spPr>
      </p:pic>
      <p:sp>
        <p:nvSpPr>
          <p:cNvPr id="9" name="Content Placeholder 2"/>
          <p:cNvSpPr txBox="1">
            <a:spLocks/>
          </p:cNvSpPr>
          <p:nvPr/>
        </p:nvSpPr>
        <p:spPr>
          <a:xfrm>
            <a:off x="5181600" y="1775191"/>
            <a:ext cx="3581400" cy="4625609"/>
          </a:xfrm>
          <a:prstGeom prst="rect">
            <a:avLst/>
          </a:prstGeom>
        </p:spPr>
        <p:txBody>
          <a:bodyPr vert="horz" lIns="54864" tIns="91440" rtlCol="0">
            <a:normAutofit fontScale="70000" lnSpcReduction="20000"/>
          </a:bodyPr>
          <a:lstStyle/>
          <a:p>
            <a:pPr marL="731520" marR="0" lvl="1" indent="-274320" algn="l" defTabSz="914400" rtl="0" eaLnBrk="1" fontAlgn="auto" latinLnBrk="0" hangingPunct="1">
              <a:lnSpc>
                <a:spcPct val="100000"/>
              </a:lnSpc>
              <a:spcBef>
                <a:spcPct val="20000"/>
              </a:spcBef>
              <a:spcAft>
                <a:spcPts val="0"/>
              </a:spcAft>
              <a:buClr>
                <a:schemeClr val="accent2"/>
              </a:buClr>
              <a:buSzPct val="90000"/>
              <a:buFont typeface="Wingdings"/>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What can we do?</a:t>
            </a:r>
          </a:p>
          <a:p>
            <a:pPr marL="731520" marR="0" lvl="1" indent="-274320" algn="l" defTabSz="914400" rtl="0" eaLnBrk="1" fontAlgn="auto" latinLnBrk="0" hangingPunct="1">
              <a:lnSpc>
                <a:spcPct val="100000"/>
              </a:lnSpc>
              <a:spcBef>
                <a:spcPct val="20000"/>
              </a:spcBef>
              <a:spcAft>
                <a:spcPts val="0"/>
              </a:spcAft>
              <a:buClr>
                <a:schemeClr val="accent2"/>
              </a:buClr>
              <a:buSzPct val="90000"/>
              <a:buFont typeface="Wingdings"/>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Scientific breakthroughs</a:t>
            </a:r>
          </a:p>
          <a:p>
            <a:pPr marL="731520" marR="0" lvl="1" indent="-274320" algn="l" defTabSz="914400" rtl="0" eaLnBrk="1" fontAlgn="auto" latinLnBrk="0" hangingPunct="1">
              <a:lnSpc>
                <a:spcPct val="100000"/>
              </a:lnSpc>
              <a:spcBef>
                <a:spcPct val="20000"/>
              </a:spcBef>
              <a:spcAft>
                <a:spcPts val="0"/>
              </a:spcAft>
              <a:buClr>
                <a:schemeClr val="accent2"/>
              </a:buClr>
              <a:buSzPct val="90000"/>
              <a:buFont typeface="Wingdings"/>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Business process efficiencies</a:t>
            </a:r>
          </a:p>
          <a:p>
            <a:pPr marL="731520" marR="0" lvl="1" indent="-274320" algn="l" defTabSz="914400" rtl="0" eaLnBrk="1" fontAlgn="auto" latinLnBrk="0" hangingPunct="1">
              <a:lnSpc>
                <a:spcPct val="100000"/>
              </a:lnSpc>
              <a:spcBef>
                <a:spcPct val="20000"/>
              </a:spcBef>
              <a:spcAft>
                <a:spcPts val="0"/>
              </a:spcAft>
              <a:buClr>
                <a:schemeClr val="accent2"/>
              </a:buClr>
              <a:buSzPct val="90000"/>
              <a:buFont typeface="Wingdings"/>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Realistic special effects</a:t>
            </a:r>
          </a:p>
          <a:p>
            <a:pPr marL="731520" marR="0" lvl="1" indent="-274320" algn="l" defTabSz="914400" rtl="0" eaLnBrk="1" fontAlgn="auto" latinLnBrk="0" hangingPunct="1">
              <a:lnSpc>
                <a:spcPct val="100000"/>
              </a:lnSpc>
              <a:spcBef>
                <a:spcPct val="20000"/>
              </a:spcBef>
              <a:spcAft>
                <a:spcPts val="0"/>
              </a:spcAft>
              <a:buClr>
                <a:schemeClr val="accent2"/>
              </a:buClr>
              <a:buSzPct val="90000"/>
              <a:buFont typeface="Wingdings"/>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Improve quality-of-life: healthcare, transportation, environmental disasters, daily life, …</a:t>
            </a:r>
          </a:p>
          <a:p>
            <a:pPr marL="731520" marR="0" lvl="1" indent="-274320" algn="l" defTabSz="914400" rtl="0" eaLnBrk="1" fontAlgn="auto" latinLnBrk="0" hangingPunct="1">
              <a:lnSpc>
                <a:spcPct val="100000"/>
              </a:lnSpc>
              <a:spcBef>
                <a:spcPct val="20000"/>
              </a:spcBef>
              <a:spcAft>
                <a:spcPts val="0"/>
              </a:spcAft>
              <a:buClr>
                <a:schemeClr val="accent2"/>
              </a:buClr>
              <a:buSzPct val="90000"/>
              <a:buFont typeface="Wingdings"/>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438912" marR="0" lvl="0" indent="-320040" algn="l" defTabSz="914400" rtl="0" eaLnBrk="1" fontAlgn="auto" latinLnBrk="0" hangingPunct="1">
              <a:lnSpc>
                <a:spcPct val="100000"/>
              </a:lnSpc>
              <a:spcBef>
                <a:spcPts val="0"/>
              </a:spcBef>
              <a:spcAft>
                <a:spcPts val="0"/>
              </a:spcAft>
              <a:buClr>
                <a:schemeClr val="accent1"/>
              </a:buClr>
              <a:buSzPct val="80000"/>
              <a:buFont typeface="Wingdings 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Could We Do More?</a:t>
            </a:r>
          </a:p>
          <a:p>
            <a:pPr marL="731520" marR="0" lvl="1" indent="-274320" algn="l" defTabSz="914400" rtl="0" eaLnBrk="1" fontAlgn="auto" latinLnBrk="0" hangingPunct="1">
              <a:lnSpc>
                <a:spcPct val="100000"/>
              </a:lnSpc>
              <a:spcBef>
                <a:spcPct val="20000"/>
              </a:spcBef>
              <a:spcAft>
                <a:spcPts val="0"/>
              </a:spcAft>
              <a:buClr>
                <a:schemeClr val="accent2"/>
              </a:buClr>
              <a:buSzPct val="90000"/>
              <a:buFont typeface="Wingdings"/>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YES: but need major advances in our capability to analyze this data</a:t>
            </a:r>
          </a:p>
          <a:p>
            <a:pPr marL="438912" lvl="0" indent="-320040">
              <a:buClr>
                <a:schemeClr val="accent1"/>
              </a:buClr>
              <a:buSzPct val="80000"/>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9" descr="avatar_movie_promo_screenshot.jpg"/>
          <p:cNvPicPr>
            <a:picLocks noChangeAspect="1"/>
          </p:cNvPicPr>
          <p:nvPr/>
        </p:nvPicPr>
        <p:blipFill>
          <a:blip r:embed="rId7"/>
          <a:stretch>
            <a:fillRect/>
          </a:stretch>
        </p:blipFill>
        <p:spPr>
          <a:xfrm>
            <a:off x="114300" y="4660900"/>
            <a:ext cx="5143500" cy="1968500"/>
          </a:xfrm>
          <a:prstGeom prst="rect">
            <a:avLst/>
          </a:prstGeom>
        </p:spPr>
      </p:pic>
      <p:pic>
        <p:nvPicPr>
          <p:cNvPr id="5" name="Picture 4" descr="diag04_artikel.jpg"/>
          <p:cNvPicPr>
            <a:picLocks noChangeAspect="1"/>
          </p:cNvPicPr>
          <p:nvPr/>
        </p:nvPicPr>
        <p:blipFill>
          <a:blip r:embed="rId8"/>
          <a:stretch>
            <a:fillRect/>
          </a:stretch>
        </p:blipFill>
        <p:spPr>
          <a:xfrm>
            <a:off x="1676400" y="1828800"/>
            <a:ext cx="2057400" cy="1752600"/>
          </a:xfrm>
          <a:prstGeom prst="rect">
            <a:avLst/>
          </a:prstGeom>
        </p:spPr>
      </p:pic>
      <p:sp>
        <p:nvSpPr>
          <p:cNvPr id="14" name="Footer Placeholder 13"/>
          <p:cNvSpPr>
            <a:spLocks noGrp="1"/>
          </p:cNvSpPr>
          <p:nvPr>
            <p:ph type="ftr" sz="quarter" idx="11"/>
          </p:nvPr>
        </p:nvSpPr>
        <p:spPr/>
        <p:txBody>
          <a:bodyPr/>
          <a:lstStyle/>
          <a:p>
            <a:r>
              <a:rPr lang="en-US" smtClean="0"/>
              <a:t>VLDB 2010 Tutorial</a:t>
            </a:r>
            <a:endParaRPr 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Cloud Computing Modalities</a:t>
            </a:r>
            <a:endParaRPr lang="en-US" dirty="0"/>
          </a:p>
        </p:txBody>
      </p:sp>
      <p:sp>
        <p:nvSpPr>
          <p:cNvPr id="7" name="Content Placeholder 6"/>
          <p:cNvSpPr>
            <a:spLocks noGrp="1"/>
          </p:cNvSpPr>
          <p:nvPr>
            <p:ph sz="half" idx="1"/>
          </p:nvPr>
        </p:nvSpPr>
        <p:spPr>
          <a:xfrm>
            <a:off x="457200" y="4648200"/>
            <a:ext cx="4038600" cy="1477964"/>
          </a:xfrm>
        </p:spPr>
        <p:txBody>
          <a:bodyPr>
            <a:normAutofit fontScale="77500" lnSpcReduction="20000"/>
          </a:bodyPr>
          <a:lstStyle/>
          <a:p>
            <a:r>
              <a:rPr lang="en-US" sz="2400" dirty="0" smtClean="0"/>
              <a:t>Hosted Applications and services</a:t>
            </a:r>
          </a:p>
          <a:p>
            <a:r>
              <a:rPr lang="en-US" sz="2400" dirty="0" smtClean="0"/>
              <a:t>Pay-as-you-go model</a:t>
            </a:r>
          </a:p>
          <a:p>
            <a:r>
              <a:rPr lang="en-US" sz="2400" dirty="0" smtClean="0"/>
              <a:t>Scalability, fault-tolerance, elasticity, and self-manageability</a:t>
            </a:r>
          </a:p>
          <a:p>
            <a:endParaRPr lang="en-US" sz="2400" dirty="0" smtClean="0"/>
          </a:p>
          <a:p>
            <a:endParaRPr lang="en-US" dirty="0"/>
          </a:p>
        </p:txBody>
      </p:sp>
      <p:sp>
        <p:nvSpPr>
          <p:cNvPr id="8" name="Content Placeholder 7"/>
          <p:cNvSpPr>
            <a:spLocks noGrp="1"/>
          </p:cNvSpPr>
          <p:nvPr>
            <p:ph sz="half" idx="2"/>
          </p:nvPr>
        </p:nvSpPr>
        <p:spPr>
          <a:xfrm>
            <a:off x="4648200" y="4648200"/>
            <a:ext cx="4038600" cy="1477964"/>
          </a:xfrm>
        </p:spPr>
        <p:txBody>
          <a:bodyPr>
            <a:normAutofit fontScale="77500" lnSpcReduction="20000"/>
          </a:bodyPr>
          <a:lstStyle/>
          <a:p>
            <a:r>
              <a:rPr lang="en-US" sz="2400" dirty="0" smtClean="0"/>
              <a:t>Very large data repositories</a:t>
            </a:r>
          </a:p>
          <a:p>
            <a:r>
              <a:rPr lang="en-US" sz="2400" dirty="0" smtClean="0"/>
              <a:t>Complex analysis</a:t>
            </a:r>
          </a:p>
          <a:p>
            <a:r>
              <a:rPr lang="en-US" sz="2400" dirty="0" smtClean="0"/>
              <a:t>Distributed and parallel data processing</a:t>
            </a:r>
            <a:endParaRPr lang="en-US" sz="2400" dirty="0"/>
          </a:p>
        </p:txBody>
      </p:sp>
      <p:pic>
        <p:nvPicPr>
          <p:cNvPr id="20482" name="Picture 2" descr="http://www.digital-cameras-help.com/clouds/cloud-5.jpg"/>
          <p:cNvPicPr>
            <a:picLocks noChangeAspect="1" noChangeArrowheads="1"/>
          </p:cNvPicPr>
          <p:nvPr/>
        </p:nvPicPr>
        <p:blipFill>
          <a:blip r:embed="rId3" cstate="print"/>
          <a:srcRect/>
          <a:stretch>
            <a:fillRect/>
          </a:stretch>
        </p:blipFill>
        <p:spPr bwMode="auto">
          <a:xfrm>
            <a:off x="457200" y="1524000"/>
            <a:ext cx="4038600" cy="2362200"/>
          </a:xfrm>
          <a:prstGeom prst="rect">
            <a:avLst/>
          </a:prstGeom>
          <a:noFill/>
        </p:spPr>
      </p:pic>
      <p:pic>
        <p:nvPicPr>
          <p:cNvPr id="20484" name="Picture 4" descr="http://rhythmicfantasy.files.wordpress.com/2010/01/lightning2.jpg"/>
          <p:cNvPicPr>
            <a:picLocks noChangeAspect="1" noChangeArrowheads="1"/>
          </p:cNvPicPr>
          <p:nvPr/>
        </p:nvPicPr>
        <p:blipFill>
          <a:blip r:embed="rId4" cstate="print"/>
          <a:srcRect/>
          <a:stretch>
            <a:fillRect/>
          </a:stretch>
        </p:blipFill>
        <p:spPr bwMode="auto">
          <a:xfrm>
            <a:off x="4724400" y="1524000"/>
            <a:ext cx="4038600" cy="2362200"/>
          </a:xfrm>
          <a:prstGeom prst="rect">
            <a:avLst/>
          </a:prstGeom>
          <a:noFill/>
        </p:spPr>
      </p:pic>
      <p:sp>
        <p:nvSpPr>
          <p:cNvPr id="11" name="TextBox 10"/>
          <p:cNvSpPr txBox="1"/>
          <p:nvPr/>
        </p:nvSpPr>
        <p:spPr>
          <a:xfrm>
            <a:off x="609600" y="3886200"/>
            <a:ext cx="3886200" cy="923330"/>
          </a:xfrm>
          <a:prstGeom prst="rect">
            <a:avLst/>
          </a:prstGeom>
          <a:noFill/>
        </p:spPr>
        <p:txBody>
          <a:bodyPr wrap="square" rtlCol="0">
            <a:spAutoFit/>
          </a:bodyPr>
          <a:lstStyle/>
          <a:p>
            <a:r>
              <a:rPr lang="en-US" b="1" dirty="0" smtClean="0">
                <a:solidFill>
                  <a:schemeClr val="tx2">
                    <a:lumMod val="50000"/>
                  </a:schemeClr>
                </a:solidFill>
                <a:latin typeface="Arial Narrow" pitchFamily="34" charset="0"/>
              </a:rPr>
              <a:t>“Can we outsource our IT software and hardware infrastructure?”</a:t>
            </a:r>
          </a:p>
          <a:p>
            <a:endParaRPr lang="en-US" dirty="0"/>
          </a:p>
        </p:txBody>
      </p:sp>
      <p:sp>
        <p:nvSpPr>
          <p:cNvPr id="16" name="TextBox 15"/>
          <p:cNvSpPr txBox="1"/>
          <p:nvPr/>
        </p:nvSpPr>
        <p:spPr>
          <a:xfrm>
            <a:off x="4648200" y="3886200"/>
            <a:ext cx="4114800" cy="923330"/>
          </a:xfrm>
          <a:prstGeom prst="rect">
            <a:avLst/>
          </a:prstGeom>
          <a:noFill/>
        </p:spPr>
        <p:txBody>
          <a:bodyPr wrap="square" rtlCol="0">
            <a:spAutoFit/>
          </a:bodyPr>
          <a:lstStyle/>
          <a:p>
            <a:r>
              <a:rPr lang="en-US" b="1" dirty="0" smtClean="0">
                <a:solidFill>
                  <a:schemeClr val="tx2">
                    <a:lumMod val="50000"/>
                  </a:schemeClr>
                </a:solidFill>
                <a:latin typeface="Arial Narrow" pitchFamily="34" charset="0"/>
              </a:rPr>
              <a:t>“We have terabytes of click-stream data – what can we do with it?”</a:t>
            </a:r>
          </a:p>
          <a:p>
            <a:endParaRPr lang="en-US" dirty="0"/>
          </a:p>
        </p:txBody>
      </p:sp>
      <p:sp>
        <p:nvSpPr>
          <p:cNvPr id="12" name="Footer Placeholder 11"/>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Voice from the Above</a:t>
            </a:r>
            <a:endParaRPr lang="en-US" dirty="0"/>
          </a:p>
        </p:txBody>
      </p:sp>
      <p:pic>
        <p:nvPicPr>
          <p:cNvPr id="5" name="Picture 4"/>
          <p:cNvPicPr>
            <a:picLocks noChangeAspect="1"/>
          </p:cNvPicPr>
          <p:nvPr/>
        </p:nvPicPr>
        <p:blipFill>
          <a:blip r:embed="rId3"/>
          <a:stretch>
            <a:fillRect/>
          </a:stretch>
        </p:blipFill>
        <p:spPr>
          <a:xfrm>
            <a:off x="609600" y="1905000"/>
            <a:ext cx="2286000" cy="2971800"/>
          </a:xfrm>
          <a:prstGeom prst="rect">
            <a:avLst/>
          </a:prstGeom>
        </p:spPr>
      </p:pic>
      <p:sp>
        <p:nvSpPr>
          <p:cNvPr id="7" name="TextBox 6"/>
          <p:cNvSpPr txBox="1"/>
          <p:nvPr/>
        </p:nvSpPr>
        <p:spPr>
          <a:xfrm>
            <a:off x="3429000" y="3799344"/>
            <a:ext cx="5704426" cy="2677656"/>
          </a:xfrm>
          <a:prstGeom prst="rect">
            <a:avLst/>
          </a:prstGeom>
          <a:noFill/>
        </p:spPr>
        <p:txBody>
          <a:bodyPr wrap="none" rtlCol="0">
            <a:spAutoFit/>
          </a:bodyPr>
          <a:lstStyle/>
          <a:p>
            <a:r>
              <a:rPr lang="en-US" sz="2800" dirty="0" smtClean="0">
                <a:latin typeface="Apple Chancery"/>
              </a:rPr>
              <a:t>…Cloud Computing? What are you </a:t>
            </a:r>
          </a:p>
          <a:p>
            <a:r>
              <a:rPr lang="en-US" sz="2800" dirty="0" smtClean="0">
                <a:latin typeface="Apple Chancery"/>
              </a:rPr>
              <a:t>talking about? Cloud Computing is </a:t>
            </a:r>
          </a:p>
          <a:p>
            <a:r>
              <a:rPr lang="en-US" sz="2800" dirty="0" smtClean="0">
                <a:latin typeface="Apple Chancery"/>
              </a:rPr>
              <a:t>nothing but a computer attached to</a:t>
            </a:r>
          </a:p>
          <a:p>
            <a:r>
              <a:rPr lang="en-US" sz="2800" dirty="0" smtClean="0">
                <a:latin typeface="Apple Chancery"/>
              </a:rPr>
              <a:t>a network.</a:t>
            </a:r>
          </a:p>
          <a:p>
            <a:endParaRPr lang="en-US" sz="2800" dirty="0" smtClean="0"/>
          </a:p>
          <a:p>
            <a:r>
              <a:rPr lang="en-US" sz="2800" dirty="0" smtClean="0"/>
              <a:t>-- Larry Ellison, </a:t>
            </a:r>
            <a:r>
              <a:rPr lang="en-US" sz="2000" dirty="0" smtClean="0"/>
              <a:t>Excerpts from an interview</a:t>
            </a:r>
            <a:endParaRPr lang="en-US" sz="2000" dirty="0"/>
          </a:p>
        </p:txBody>
      </p:sp>
      <p:sp>
        <p:nvSpPr>
          <p:cNvPr id="10" name="Footer Placeholder 9"/>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sz="quarter" idx="1"/>
          </p:nvPr>
        </p:nvSpPr>
        <p:spPr/>
        <p:txBody>
          <a:bodyPr>
            <a:normAutofit lnSpcReduction="10000"/>
          </a:bodyPr>
          <a:lstStyle/>
          <a:p>
            <a:endParaRPr lang="en-US" dirty="0" smtClean="0"/>
          </a:p>
          <a:p>
            <a:r>
              <a:rPr lang="en-US" b="1" dirty="0" smtClean="0">
                <a:solidFill>
                  <a:srgbClr val="FF0000"/>
                </a:solidFill>
              </a:rPr>
              <a:t>Data in the Cloud</a:t>
            </a:r>
          </a:p>
          <a:p>
            <a:pPr lvl="1"/>
            <a:r>
              <a:rPr lang="en-US" b="1" dirty="0" smtClean="0">
                <a:solidFill>
                  <a:srgbClr val="FF0000"/>
                </a:solidFill>
              </a:rPr>
              <a:t>Platforms for Data Analysis</a:t>
            </a:r>
          </a:p>
          <a:p>
            <a:pPr lvl="1"/>
            <a:r>
              <a:rPr lang="en-US" dirty="0" smtClean="0"/>
              <a:t>Platforms for Update intensive workloads</a:t>
            </a:r>
          </a:p>
          <a:p>
            <a:pPr lvl="1"/>
            <a:endParaRPr lang="en-US" dirty="0" smtClean="0"/>
          </a:p>
          <a:p>
            <a:r>
              <a:rPr lang="en-US" dirty="0" smtClean="0"/>
              <a:t>Data Platforms for Large Applications</a:t>
            </a:r>
          </a:p>
          <a:p>
            <a:endParaRPr lang="en-US" dirty="0" smtClean="0"/>
          </a:p>
          <a:p>
            <a:r>
              <a:rPr lang="en-US" dirty="0" smtClean="0"/>
              <a:t>Multitenant Data Platforms</a:t>
            </a:r>
          </a:p>
          <a:p>
            <a:endParaRPr lang="en-US" dirty="0" smtClean="0"/>
          </a:p>
          <a:p>
            <a:r>
              <a:rPr lang="en-US" dirty="0" smtClean="0"/>
              <a:t>Open Research Challenges</a:t>
            </a:r>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1698" name="Object 1026"/>
          <p:cNvGraphicFramePr>
            <a:graphicFrameLocks noChangeAspect="1"/>
          </p:cNvGraphicFramePr>
          <p:nvPr/>
        </p:nvGraphicFramePr>
        <p:xfrm>
          <a:off x="3124200" y="2895600"/>
          <a:ext cx="2622550" cy="2263775"/>
        </p:xfrm>
        <a:graphic>
          <a:graphicData uri="http://schemas.openxmlformats.org/presentationml/2006/ole">
            <p:oleObj spid="_x0000_s161794" name="Clip" r:id="rId4" imgW="3946320" imgH="3970080" progId="">
              <p:embed/>
            </p:oleObj>
          </a:graphicData>
        </a:graphic>
      </p:graphicFrame>
      <p:sp>
        <p:nvSpPr>
          <p:cNvPr id="541699" name="Oval 1027"/>
          <p:cNvSpPr>
            <a:spLocks noChangeArrowheads="1"/>
          </p:cNvSpPr>
          <p:nvPr/>
        </p:nvSpPr>
        <p:spPr bwMode="auto">
          <a:xfrm>
            <a:off x="3048000" y="1524000"/>
            <a:ext cx="2667000" cy="1165225"/>
          </a:xfrm>
          <a:prstGeom prst="cloudCallout">
            <a:avLst>
              <a:gd name="adj1" fmla="val 5777"/>
              <a:gd name="adj2" fmla="val 71870"/>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lgn="ctr"/>
            <a:r>
              <a:rPr lang="en-US" sz="1800" dirty="0" smtClean="0">
                <a:latin typeface="Tahoma" charset="0"/>
              </a:rPr>
              <a:t>Who </a:t>
            </a:r>
            <a:r>
              <a:rPr lang="en-US" sz="1800" dirty="0">
                <a:latin typeface="Tahoma" charset="0"/>
              </a:rPr>
              <a:t>are our</a:t>
            </a:r>
            <a:br>
              <a:rPr lang="en-US" sz="1800" dirty="0">
                <a:latin typeface="Tahoma" charset="0"/>
              </a:rPr>
            </a:br>
            <a:r>
              <a:rPr lang="en-US" sz="1800" dirty="0">
                <a:latin typeface="Tahoma" charset="0"/>
              </a:rPr>
              <a:t> lowest/highest margin </a:t>
            </a:r>
            <a:br>
              <a:rPr lang="en-US" sz="1800" dirty="0">
                <a:latin typeface="Tahoma" charset="0"/>
              </a:rPr>
            </a:br>
            <a:r>
              <a:rPr lang="en-US" sz="1800" dirty="0">
                <a:latin typeface="Tahoma" charset="0"/>
              </a:rPr>
              <a:t>customers ?</a:t>
            </a:r>
            <a:endParaRPr lang="en-US" sz="1400" dirty="0">
              <a:latin typeface="Times New Roman" charset="0"/>
            </a:endParaRPr>
          </a:p>
        </p:txBody>
      </p:sp>
      <p:sp>
        <p:nvSpPr>
          <p:cNvPr id="541701" name="Oval 1029"/>
          <p:cNvSpPr>
            <a:spLocks noChangeArrowheads="1"/>
          </p:cNvSpPr>
          <p:nvPr/>
        </p:nvSpPr>
        <p:spPr bwMode="auto">
          <a:xfrm>
            <a:off x="5562600" y="2057400"/>
            <a:ext cx="3200400" cy="1600200"/>
          </a:xfrm>
          <a:prstGeom prst="cloudCallout">
            <a:avLst>
              <a:gd name="adj1" fmla="val -59558"/>
              <a:gd name="adj2" fmla="val 31392"/>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lgn="ctr"/>
            <a:r>
              <a:rPr lang="en-US" sz="1800" dirty="0">
                <a:latin typeface="Tahoma" charset="0"/>
              </a:rPr>
              <a:t>Who are my customers </a:t>
            </a:r>
            <a:br>
              <a:rPr lang="en-US" sz="1800" dirty="0">
                <a:latin typeface="Tahoma" charset="0"/>
              </a:rPr>
            </a:br>
            <a:r>
              <a:rPr lang="en-US" sz="1800" dirty="0">
                <a:latin typeface="Tahoma" charset="0"/>
              </a:rPr>
              <a:t>and what products </a:t>
            </a:r>
            <a:br>
              <a:rPr lang="en-US" sz="1800" dirty="0">
                <a:latin typeface="Tahoma" charset="0"/>
              </a:rPr>
            </a:br>
            <a:r>
              <a:rPr lang="en-US" sz="1800" dirty="0">
                <a:latin typeface="Tahoma" charset="0"/>
              </a:rPr>
              <a:t>are they buying?</a:t>
            </a:r>
            <a:endParaRPr lang="en-US" sz="1400" dirty="0">
              <a:latin typeface="Times New Roman" charset="0"/>
            </a:endParaRPr>
          </a:p>
        </p:txBody>
      </p:sp>
      <p:sp>
        <p:nvSpPr>
          <p:cNvPr id="541703" name="Oval 1031"/>
          <p:cNvSpPr>
            <a:spLocks noChangeArrowheads="1"/>
          </p:cNvSpPr>
          <p:nvPr/>
        </p:nvSpPr>
        <p:spPr bwMode="auto">
          <a:xfrm>
            <a:off x="6096000" y="4267200"/>
            <a:ext cx="3048000" cy="1447800"/>
          </a:xfrm>
          <a:prstGeom prst="cloudCallout">
            <a:avLst>
              <a:gd name="adj1" fmla="val -62865"/>
              <a:gd name="adj2" fmla="val -56383"/>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lgn="ctr"/>
            <a:r>
              <a:rPr lang="en-US" sz="1800" dirty="0">
                <a:latin typeface="Tahoma" charset="0"/>
              </a:rPr>
              <a:t>Which customers</a:t>
            </a:r>
            <a:br>
              <a:rPr lang="en-US" sz="1800" dirty="0">
                <a:latin typeface="Tahoma" charset="0"/>
              </a:rPr>
            </a:br>
            <a:r>
              <a:rPr lang="en-US" sz="1800" dirty="0">
                <a:latin typeface="Tahoma" charset="0"/>
              </a:rPr>
              <a:t> are most likely to go </a:t>
            </a:r>
            <a:br>
              <a:rPr lang="en-US" sz="1800" dirty="0">
                <a:latin typeface="Tahoma" charset="0"/>
              </a:rPr>
            </a:br>
            <a:r>
              <a:rPr lang="en-US" sz="1800" dirty="0">
                <a:latin typeface="Tahoma" charset="0"/>
              </a:rPr>
              <a:t>to the competition ?</a:t>
            </a:r>
            <a:r>
              <a:rPr lang="en-US" sz="1400" dirty="0">
                <a:latin typeface="Times New Roman" charset="0"/>
              </a:rPr>
              <a:t> </a:t>
            </a:r>
          </a:p>
        </p:txBody>
      </p:sp>
      <p:sp>
        <p:nvSpPr>
          <p:cNvPr id="541709" name="Oval 1037"/>
          <p:cNvSpPr>
            <a:spLocks noChangeArrowheads="1"/>
          </p:cNvSpPr>
          <p:nvPr/>
        </p:nvSpPr>
        <p:spPr bwMode="auto">
          <a:xfrm>
            <a:off x="2895600" y="5105400"/>
            <a:ext cx="3124200" cy="1600200"/>
          </a:xfrm>
          <a:prstGeom prst="cloudCallout">
            <a:avLst>
              <a:gd name="adj1" fmla="val -9863"/>
              <a:gd name="adj2" fmla="val -65432"/>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lgn="ctr"/>
            <a:r>
              <a:rPr lang="en-US" sz="1800" dirty="0">
                <a:latin typeface="Tahoma" charset="0"/>
              </a:rPr>
              <a:t>What impact will </a:t>
            </a:r>
            <a:br>
              <a:rPr lang="en-US" sz="1800" dirty="0">
                <a:latin typeface="Tahoma" charset="0"/>
              </a:rPr>
            </a:br>
            <a:r>
              <a:rPr lang="en-US" sz="1800" dirty="0">
                <a:latin typeface="Tahoma" charset="0"/>
              </a:rPr>
              <a:t>new products/services </a:t>
            </a:r>
          </a:p>
          <a:p>
            <a:pPr algn="ctr"/>
            <a:r>
              <a:rPr lang="en-US" sz="1800" dirty="0">
                <a:latin typeface="Tahoma" charset="0"/>
              </a:rPr>
              <a:t>have on revenue </a:t>
            </a:r>
            <a:br>
              <a:rPr lang="en-US" sz="1800" dirty="0">
                <a:latin typeface="Tahoma" charset="0"/>
              </a:rPr>
            </a:br>
            <a:r>
              <a:rPr lang="en-US" sz="1800" dirty="0">
                <a:latin typeface="Tahoma" charset="0"/>
              </a:rPr>
              <a:t>and margins?</a:t>
            </a:r>
            <a:endParaRPr lang="en-US" sz="1400" dirty="0">
              <a:latin typeface="Times New Roman" charset="0"/>
            </a:endParaRPr>
          </a:p>
        </p:txBody>
      </p:sp>
      <p:sp>
        <p:nvSpPr>
          <p:cNvPr id="541708" name="Oval 1036"/>
          <p:cNvSpPr>
            <a:spLocks noChangeArrowheads="1"/>
          </p:cNvSpPr>
          <p:nvPr/>
        </p:nvSpPr>
        <p:spPr bwMode="auto">
          <a:xfrm>
            <a:off x="152400" y="4114800"/>
            <a:ext cx="2895600" cy="1523999"/>
          </a:xfrm>
          <a:prstGeom prst="cloudCallout">
            <a:avLst>
              <a:gd name="adj1" fmla="val 55649"/>
              <a:gd name="adj2" fmla="val -43814"/>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lgn="ctr"/>
            <a:r>
              <a:rPr lang="en-US" sz="1800">
                <a:latin typeface="Tahoma" charset="0"/>
              </a:rPr>
              <a:t>What product prom-</a:t>
            </a:r>
            <a:br>
              <a:rPr lang="en-US" sz="1800">
                <a:latin typeface="Tahoma" charset="0"/>
              </a:rPr>
            </a:br>
            <a:r>
              <a:rPr lang="en-US" sz="1800">
                <a:latin typeface="Tahoma" charset="0"/>
              </a:rPr>
              <a:t>-otions have the biggest </a:t>
            </a:r>
            <a:br>
              <a:rPr lang="en-US" sz="1800">
                <a:latin typeface="Tahoma" charset="0"/>
              </a:rPr>
            </a:br>
            <a:r>
              <a:rPr lang="en-US" sz="1800">
                <a:latin typeface="Tahoma" charset="0"/>
              </a:rPr>
              <a:t>impact on revenue?</a:t>
            </a:r>
            <a:endParaRPr lang="en-US" sz="1400">
              <a:latin typeface="Times New Roman" charset="0"/>
            </a:endParaRPr>
          </a:p>
        </p:txBody>
      </p:sp>
      <p:sp>
        <p:nvSpPr>
          <p:cNvPr id="541706" name="Oval 1034"/>
          <p:cNvSpPr>
            <a:spLocks noChangeArrowheads="1"/>
          </p:cNvSpPr>
          <p:nvPr/>
        </p:nvSpPr>
        <p:spPr bwMode="auto">
          <a:xfrm>
            <a:off x="304800" y="2590800"/>
            <a:ext cx="2590800" cy="1349375"/>
          </a:xfrm>
          <a:prstGeom prst="cloudCallout">
            <a:avLst>
              <a:gd name="adj1" fmla="val 68160"/>
              <a:gd name="adj2" fmla="val 3210"/>
            </a:avLst>
          </a:prstGeom>
          <a:solidFill>
            <a:schemeClr val="bg1"/>
          </a:solidFill>
          <a:ln w="9525">
            <a:solidFill>
              <a:schemeClr val="tx1"/>
            </a:solidFill>
            <a:round/>
            <a:headEnd/>
            <a:tailEnd/>
          </a:ln>
          <a:effectLst>
            <a:outerShdw blurRad="63500" dist="107763" dir="2700000" algn="ctr" rotWithShape="0">
              <a:schemeClr val="bg2">
                <a:alpha val="74998"/>
              </a:schemeClr>
            </a:outerShdw>
          </a:effectLst>
        </p:spPr>
        <p:txBody>
          <a:bodyPr wrap="none" anchor="ctr">
            <a:prstTxWarp prst="textNoShape">
              <a:avLst/>
            </a:prstTxWarp>
          </a:bodyPr>
          <a:lstStyle/>
          <a:p>
            <a:pPr algn="ctr"/>
            <a:r>
              <a:rPr lang="en-US" sz="1800" dirty="0">
                <a:latin typeface="Tahoma" charset="0"/>
              </a:rPr>
              <a:t>What is the most </a:t>
            </a:r>
            <a:br>
              <a:rPr lang="en-US" sz="1800" dirty="0">
                <a:latin typeface="Tahoma" charset="0"/>
              </a:rPr>
            </a:br>
            <a:r>
              <a:rPr lang="en-US" sz="1800" dirty="0">
                <a:latin typeface="Tahoma" charset="0"/>
              </a:rPr>
              <a:t>effective distribution </a:t>
            </a:r>
            <a:br>
              <a:rPr lang="en-US" sz="1800" dirty="0">
                <a:latin typeface="Tahoma" charset="0"/>
              </a:rPr>
            </a:br>
            <a:r>
              <a:rPr lang="en-US" sz="1800" dirty="0">
                <a:latin typeface="Tahoma" charset="0"/>
              </a:rPr>
              <a:t>channel?</a:t>
            </a:r>
            <a:endParaRPr lang="en-US" sz="1400" dirty="0">
              <a:latin typeface="Times New Roman" charset="0"/>
            </a:endParaRPr>
          </a:p>
        </p:txBody>
      </p:sp>
      <p:sp>
        <p:nvSpPr>
          <p:cNvPr id="541722" name="Rectangle 1050"/>
          <p:cNvSpPr>
            <a:spLocks noGrp="1" noChangeArrowheads="1"/>
          </p:cNvSpPr>
          <p:nvPr>
            <p:ph type="title"/>
          </p:nvPr>
        </p:nvSpPr>
        <p:spPr/>
        <p:txBody>
          <a:bodyPr/>
          <a:lstStyle/>
          <a:p>
            <a:r>
              <a:rPr lang="en-US" sz="4400" dirty="0"/>
              <a:t>Why Data </a:t>
            </a:r>
            <a:r>
              <a:rPr lang="en-US" sz="4400" dirty="0" smtClean="0"/>
              <a:t>Analysis?</a:t>
            </a:r>
            <a:endParaRPr lang="en-US" dirty="0"/>
          </a:p>
        </p:txBody>
      </p:sp>
      <p:sp>
        <p:nvSpPr>
          <p:cNvPr id="24" name="Footer Placeholder 23"/>
          <p:cNvSpPr>
            <a:spLocks noGrp="1"/>
          </p:cNvSpPr>
          <p:nvPr>
            <p:ph type="ftr" sz="quarter" idx="11"/>
          </p:nvPr>
        </p:nvSpPr>
        <p:spPr/>
        <p:txBody>
          <a:bodyPr/>
          <a:lstStyle/>
          <a:p>
            <a:r>
              <a:rPr lang="en-US" smtClean="0"/>
              <a:t>VLDB 2010 Tutorial</a:t>
            </a:r>
            <a:endParaRPr 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8" name="Rectangle 4"/>
          <p:cNvSpPr>
            <a:spLocks noGrp="1" noChangeArrowheads="1"/>
          </p:cNvSpPr>
          <p:nvPr>
            <p:ph type="title"/>
          </p:nvPr>
        </p:nvSpPr>
        <p:spPr/>
        <p:txBody>
          <a:bodyPr/>
          <a:lstStyle/>
          <a:p>
            <a:r>
              <a:rPr lang="en-US" smtClean="0"/>
              <a:t>Decision Support</a:t>
            </a:r>
            <a:endParaRPr lang="en-US"/>
          </a:p>
        </p:txBody>
      </p:sp>
      <p:sp>
        <p:nvSpPr>
          <p:cNvPr id="431109" name="Rectangle 5"/>
          <p:cNvSpPr>
            <a:spLocks noGrp="1" noChangeArrowheads="1"/>
          </p:cNvSpPr>
          <p:nvPr>
            <p:ph type="body" idx="1"/>
          </p:nvPr>
        </p:nvSpPr>
        <p:spPr/>
        <p:txBody>
          <a:bodyPr/>
          <a:lstStyle/>
          <a:p>
            <a:r>
              <a:rPr lang="en-US" smtClean="0"/>
              <a:t>Used to manage and control business</a:t>
            </a:r>
          </a:p>
          <a:p>
            <a:r>
              <a:rPr lang="en-US" smtClean="0"/>
              <a:t>Data is historical or point-in-time</a:t>
            </a:r>
          </a:p>
          <a:p>
            <a:r>
              <a:rPr lang="en-US" smtClean="0"/>
              <a:t>Optimized for inquiry rather than update</a:t>
            </a:r>
          </a:p>
          <a:p>
            <a:r>
              <a:rPr lang="en-US" smtClean="0"/>
              <a:t>Use of the system is loosely defined and can be ad-hoc</a:t>
            </a:r>
          </a:p>
          <a:p>
            <a:r>
              <a:rPr lang="en-US" smtClean="0"/>
              <a:t>Used by managers and end-users to understand the business and make judgements</a:t>
            </a:r>
            <a:endParaRPr lang="en-US"/>
          </a:p>
        </p:txBody>
      </p:sp>
      <p:sp>
        <p:nvSpPr>
          <p:cNvPr id="43110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a:p>
        </p:txBody>
      </p:sp>
      <p:sp>
        <p:nvSpPr>
          <p:cNvPr id="43110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a:p>
        </p:txBody>
      </p:sp>
      <p:sp>
        <p:nvSpPr>
          <p:cNvPr id="8" name="Footer Placeholder 7"/>
          <p:cNvSpPr>
            <a:spLocks noGrp="1"/>
          </p:cNvSpPr>
          <p:nvPr>
            <p:ph type="ftr" sz="quarter" idx="11"/>
          </p:nvPr>
        </p:nvSpPr>
        <p:spPr/>
        <p:txBody>
          <a:bodyPr/>
          <a:lstStyle/>
          <a:p>
            <a:r>
              <a:rPr lang="en-US" smtClean="0"/>
              <a:t>VLDB 2010 Tutorial</a:t>
            </a:r>
            <a:endParaRPr 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Support</a:t>
            </a:r>
            <a:endParaRPr lang="en-US" dirty="0"/>
          </a:p>
        </p:txBody>
      </p:sp>
      <p:sp>
        <p:nvSpPr>
          <p:cNvPr id="3" name="Content Placeholder 2"/>
          <p:cNvSpPr>
            <a:spLocks noGrp="1"/>
          </p:cNvSpPr>
          <p:nvPr>
            <p:ph idx="1"/>
          </p:nvPr>
        </p:nvSpPr>
        <p:spPr/>
        <p:txBody>
          <a:bodyPr>
            <a:normAutofit fontScale="92500" lnSpcReduction="10000"/>
          </a:bodyPr>
          <a:lstStyle/>
          <a:p>
            <a:r>
              <a:rPr lang="en-US" smtClean="0"/>
              <a:t>Data-analysis in the enterprise context emerged:</a:t>
            </a:r>
          </a:p>
          <a:p>
            <a:pPr lvl="1"/>
            <a:r>
              <a:rPr lang="en-US" smtClean="0"/>
              <a:t>As a tool to build decision support systems</a:t>
            </a:r>
          </a:p>
          <a:p>
            <a:pPr lvl="1"/>
            <a:r>
              <a:rPr lang="en-US" smtClean="0"/>
              <a:t>Data-centric decision making instead of using business-intuition</a:t>
            </a:r>
          </a:p>
          <a:p>
            <a:pPr lvl="1"/>
            <a:r>
              <a:rPr lang="en-US" smtClean="0"/>
              <a:t>New term: Business Intelligence</a:t>
            </a:r>
          </a:p>
          <a:p>
            <a:r>
              <a:rPr lang="en-US" smtClean="0"/>
              <a:t>Traditional approach:</a:t>
            </a:r>
          </a:p>
          <a:p>
            <a:pPr lvl="1"/>
            <a:r>
              <a:rPr lang="en-US" smtClean="0"/>
              <a:t>Decision makers wait for reports from disparate OLTP systems</a:t>
            </a:r>
          </a:p>
          <a:p>
            <a:pPr lvl="1"/>
            <a:r>
              <a:rPr lang="en-US" smtClean="0"/>
              <a:t>Put it all together in a spread-sheet</a:t>
            </a:r>
          </a:p>
          <a:p>
            <a:pPr lvl="1"/>
            <a:r>
              <a:rPr lang="en-US" smtClean="0"/>
              <a:t>Highly manual process</a:t>
            </a:r>
            <a:endParaRPr lang="en-US" dirty="0"/>
          </a:p>
        </p:txBody>
      </p:sp>
      <p:sp>
        <p:nvSpPr>
          <p:cNvPr id="5" name="Footer Placeholder 4"/>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Data Analytics in the Web Context</a:t>
            </a:r>
            <a:endParaRPr lang="en-US" dirty="0"/>
          </a:p>
        </p:txBody>
      </p:sp>
      <p:sp>
        <p:nvSpPr>
          <p:cNvPr id="3" name="Content Placeholder 2"/>
          <p:cNvSpPr>
            <a:spLocks noGrp="1"/>
          </p:cNvSpPr>
          <p:nvPr>
            <p:ph idx="1"/>
          </p:nvPr>
        </p:nvSpPr>
        <p:spPr/>
        <p:txBody>
          <a:bodyPr/>
          <a:lstStyle/>
          <a:p>
            <a:r>
              <a:rPr lang="en-US" dirty="0" smtClean="0"/>
              <a:t>Data capture at the user interaction level:</a:t>
            </a:r>
          </a:p>
          <a:p>
            <a:pPr lvl="1"/>
            <a:r>
              <a:rPr lang="en-US" dirty="0" smtClean="0"/>
              <a:t> in contrast to the client transaction level in the Enterprise context</a:t>
            </a:r>
          </a:p>
          <a:p>
            <a:endParaRPr lang="en-US" dirty="0" smtClean="0"/>
          </a:p>
          <a:p>
            <a:r>
              <a:rPr lang="en-US" dirty="0" smtClean="0"/>
              <a:t>As a consequence the amount of data increases significantly</a:t>
            </a:r>
          </a:p>
          <a:p>
            <a:endParaRPr lang="en-US" dirty="0" smtClean="0"/>
          </a:p>
          <a:p>
            <a:r>
              <a:rPr lang="en-US" dirty="0" smtClean="0"/>
              <a:t>Greater need to analyze such data to understand user behaviors</a:t>
            </a:r>
          </a:p>
        </p:txBody>
      </p:sp>
      <p:sp>
        <p:nvSpPr>
          <p:cNvPr id="4" name="Footer Placeholder 3"/>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Data-driven World</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Science</a:t>
            </a:r>
          </a:p>
          <a:p>
            <a:pPr lvl="1"/>
            <a:r>
              <a:rPr lang="en-US" dirty="0" smtClean="0"/>
              <a:t>Data bases from astronomy, genomics, environmental data, transportation data, …</a:t>
            </a:r>
          </a:p>
          <a:p>
            <a:pPr lvl="1">
              <a:buNone/>
            </a:pPr>
            <a:endParaRPr lang="en-US" dirty="0" smtClean="0"/>
          </a:p>
          <a:p>
            <a:r>
              <a:rPr lang="en-US" dirty="0" smtClean="0"/>
              <a:t>Humanities and Social Sciences</a:t>
            </a:r>
          </a:p>
          <a:p>
            <a:pPr lvl="1"/>
            <a:r>
              <a:rPr lang="en-US" dirty="0" smtClean="0"/>
              <a:t>Scanned books, historical documents, social interactions data, …</a:t>
            </a:r>
          </a:p>
          <a:p>
            <a:pPr lvl="1">
              <a:buNone/>
            </a:pPr>
            <a:endParaRPr lang="en-US" dirty="0" smtClean="0"/>
          </a:p>
          <a:p>
            <a:r>
              <a:rPr lang="en-US" dirty="0" smtClean="0"/>
              <a:t>Business &amp; Commerce</a:t>
            </a:r>
          </a:p>
          <a:p>
            <a:pPr lvl="1"/>
            <a:r>
              <a:rPr lang="en-US" dirty="0" smtClean="0"/>
              <a:t>Corporate sales, stock market transactions, census, airline traffic, …</a:t>
            </a:r>
          </a:p>
          <a:p>
            <a:pPr lvl="1">
              <a:buNone/>
            </a:pPr>
            <a:endParaRPr lang="en-US" dirty="0" smtClean="0"/>
          </a:p>
          <a:p>
            <a:r>
              <a:rPr lang="en-US" dirty="0" smtClean="0"/>
              <a:t>Entertainment</a:t>
            </a:r>
          </a:p>
          <a:p>
            <a:pPr lvl="1"/>
            <a:r>
              <a:rPr lang="en-US" dirty="0" smtClean="0"/>
              <a:t>Internet images, Hollywood movies, MP3 files, …</a:t>
            </a:r>
          </a:p>
          <a:p>
            <a:pPr lvl="1">
              <a:buNone/>
            </a:pPr>
            <a:endParaRPr lang="en-US" dirty="0" smtClean="0"/>
          </a:p>
          <a:p>
            <a:r>
              <a:rPr lang="en-US" dirty="0" smtClean="0"/>
              <a:t>Medicine</a:t>
            </a:r>
          </a:p>
          <a:p>
            <a:pPr lvl="1"/>
            <a:r>
              <a:rPr lang="en-US" dirty="0" smtClean="0"/>
              <a:t>MRI &amp; CT scans, patient records, …</a:t>
            </a:r>
          </a:p>
          <a:p>
            <a:pPr>
              <a:buNone/>
            </a:pPr>
            <a:endParaRPr lang="en-US" dirty="0"/>
          </a:p>
        </p:txBody>
      </p:sp>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Analytics in the Cloud</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Scalability to large data volumes:</a:t>
            </a:r>
          </a:p>
          <a:p>
            <a:pPr lvl="1"/>
            <a:r>
              <a:rPr lang="en-US" dirty="0" smtClean="0"/>
              <a:t>Scan 100 TB on 1 node @ 50 MB/sec = 23 days</a:t>
            </a:r>
          </a:p>
          <a:p>
            <a:pPr lvl="1"/>
            <a:r>
              <a:rPr lang="en-US" dirty="0" smtClean="0"/>
              <a:t>Scan on 1000-node cluster = 33 minutes</a:t>
            </a:r>
          </a:p>
          <a:p>
            <a:pPr>
              <a:buNone/>
            </a:pPr>
            <a:r>
              <a:rPr lang="en-US" dirty="0" err="1" smtClean="0">
                <a:sym typeface="Wingdings"/>
              </a:rPr>
              <a:t></a:t>
            </a:r>
            <a:r>
              <a:rPr lang="en-US" dirty="0" smtClean="0">
                <a:sym typeface="Wingdings"/>
              </a:rPr>
              <a:t> Divide-And-Conquer (i.e., data partitioning)</a:t>
            </a:r>
            <a:endParaRPr lang="en-US" dirty="0" smtClean="0"/>
          </a:p>
          <a:p>
            <a:pPr lvl="1">
              <a:buNone/>
            </a:pPr>
            <a:endParaRPr lang="en-US" dirty="0" smtClean="0"/>
          </a:p>
          <a:p>
            <a:r>
              <a:rPr lang="en-US" dirty="0" smtClean="0"/>
              <a:t>Cost-efficiency:</a:t>
            </a:r>
          </a:p>
          <a:p>
            <a:pPr lvl="1"/>
            <a:r>
              <a:rPr lang="en-US" dirty="0" smtClean="0"/>
              <a:t>Commodity nodes (cheap, but unreliable)</a:t>
            </a:r>
          </a:p>
          <a:p>
            <a:pPr lvl="1"/>
            <a:r>
              <a:rPr lang="en-US" dirty="0" smtClean="0"/>
              <a:t>Commodity network</a:t>
            </a:r>
          </a:p>
          <a:p>
            <a:pPr lvl="1"/>
            <a:r>
              <a:rPr lang="en-US" dirty="0" smtClean="0"/>
              <a:t>Automatic fault-tolerance (fewer </a:t>
            </a:r>
            <a:r>
              <a:rPr lang="en-US" dirty="0" err="1" smtClean="0"/>
              <a:t>admins</a:t>
            </a:r>
            <a:r>
              <a:rPr lang="en-US" dirty="0" smtClean="0"/>
              <a:t>)</a:t>
            </a:r>
          </a:p>
          <a:p>
            <a:pPr lvl="1"/>
            <a:r>
              <a:rPr lang="en-US" dirty="0" smtClean="0"/>
              <a:t>Easy to use (fewer programmers)</a:t>
            </a:r>
          </a:p>
          <a:p>
            <a:pPr>
              <a:buNone/>
            </a:pPr>
            <a:endParaRPr lang="en-US" dirty="0"/>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Platforms for Large-scale Data Analysis</a:t>
            </a:r>
            <a:endParaRPr lang="en-US" dirty="0"/>
          </a:p>
        </p:txBody>
      </p:sp>
      <p:sp>
        <p:nvSpPr>
          <p:cNvPr id="3" name="Content Placeholder 2"/>
          <p:cNvSpPr>
            <a:spLocks noGrp="1"/>
          </p:cNvSpPr>
          <p:nvPr>
            <p:ph sz="quarter" idx="1"/>
          </p:nvPr>
        </p:nvSpPr>
        <p:spPr/>
        <p:txBody>
          <a:bodyPr>
            <a:normAutofit/>
          </a:bodyPr>
          <a:lstStyle/>
          <a:p>
            <a:r>
              <a:rPr lang="en-US" b="1" dirty="0" smtClean="0"/>
              <a:t>Parallel DBMS technologies</a:t>
            </a:r>
          </a:p>
          <a:p>
            <a:pPr lvl="1"/>
            <a:r>
              <a:rPr lang="en-US" dirty="0" smtClean="0"/>
              <a:t>Proposed in the late eighties</a:t>
            </a:r>
          </a:p>
          <a:p>
            <a:pPr lvl="1"/>
            <a:r>
              <a:rPr lang="en-US" dirty="0" smtClean="0"/>
              <a:t>Matured over the last two decades</a:t>
            </a:r>
          </a:p>
          <a:p>
            <a:pPr lvl="1"/>
            <a:r>
              <a:rPr lang="en-US" dirty="0" smtClean="0"/>
              <a:t>Multi-billion dollar industry: Proprietary DBMS Engines intended as Data Warehousing solutions for very large enterprises</a:t>
            </a:r>
            <a:endParaRPr lang="en-US" b="1" dirty="0" smtClean="0"/>
          </a:p>
          <a:p>
            <a:r>
              <a:rPr lang="en-US" b="1" dirty="0" smtClean="0"/>
              <a:t>Map Reduce</a:t>
            </a:r>
            <a:r>
              <a:rPr lang="en-US" dirty="0" smtClean="0"/>
              <a:t> </a:t>
            </a:r>
          </a:p>
          <a:p>
            <a:pPr lvl="1"/>
            <a:r>
              <a:rPr lang="en-US" dirty="0" smtClean="0"/>
              <a:t>pioneered by Google</a:t>
            </a:r>
          </a:p>
          <a:p>
            <a:pPr lvl="1"/>
            <a:r>
              <a:rPr lang="en-US" dirty="0" smtClean="0"/>
              <a:t>popularized by Yahoo! (</a:t>
            </a:r>
            <a:r>
              <a:rPr lang="en-US" dirty="0" err="1" smtClean="0"/>
              <a:t>Hadoop</a:t>
            </a:r>
            <a:r>
              <a:rPr lang="en-US" dirty="0" smtClean="0"/>
              <a:t>)</a:t>
            </a:r>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Parallel DBMS technologies</a:t>
            </a:r>
            <a:endParaRPr lang="en-US" dirty="0"/>
          </a:p>
        </p:txBody>
      </p:sp>
      <p:sp>
        <p:nvSpPr>
          <p:cNvPr id="3" name="Content Placeholder 2"/>
          <p:cNvSpPr>
            <a:spLocks noGrp="1"/>
          </p:cNvSpPr>
          <p:nvPr>
            <p:ph sz="quarter" idx="1"/>
          </p:nvPr>
        </p:nvSpPr>
        <p:spPr/>
        <p:txBody>
          <a:bodyPr>
            <a:normAutofit/>
          </a:bodyPr>
          <a:lstStyle/>
          <a:p>
            <a:r>
              <a:rPr lang="en-US" dirty="0" smtClean="0"/>
              <a:t>Popularly used for more than two decades</a:t>
            </a:r>
          </a:p>
          <a:p>
            <a:pPr lvl="1"/>
            <a:r>
              <a:rPr lang="en-US" dirty="0" smtClean="0"/>
              <a:t>Research Projects: Gamma, Grace, …</a:t>
            </a:r>
          </a:p>
          <a:p>
            <a:pPr lvl="1"/>
            <a:r>
              <a:rPr lang="en-US" dirty="0" smtClean="0"/>
              <a:t>Commercial: Multi-billion dollar industry but access to only a privileged few</a:t>
            </a:r>
          </a:p>
          <a:p>
            <a:r>
              <a:rPr lang="en-US" dirty="0" smtClean="0"/>
              <a:t>Relational Data Model</a:t>
            </a:r>
          </a:p>
          <a:p>
            <a:r>
              <a:rPr lang="en-US" dirty="0" smtClean="0"/>
              <a:t>Indexing</a:t>
            </a:r>
          </a:p>
          <a:p>
            <a:r>
              <a:rPr lang="en-US" dirty="0" smtClean="0"/>
              <a:t>Familiar SQL interface</a:t>
            </a:r>
          </a:p>
          <a:p>
            <a:r>
              <a:rPr lang="en-US" dirty="0" smtClean="0"/>
              <a:t>Advanced query optimization</a:t>
            </a:r>
          </a:p>
          <a:p>
            <a:r>
              <a:rPr lang="en-US" i="1" dirty="0" smtClean="0"/>
              <a:t>Well understood and studied</a:t>
            </a:r>
            <a:endParaRPr lang="en-US" i="1" dirty="0"/>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err="1" smtClean="0"/>
              <a:t>MapReduce</a:t>
            </a:r>
            <a:r>
              <a:rPr lang="en-US" dirty="0" smtClean="0"/>
              <a:t/>
            </a:r>
            <a:br>
              <a:rPr lang="en-US" dirty="0" smtClean="0"/>
            </a:br>
            <a:r>
              <a:rPr lang="en-US" sz="1800" dirty="0" smtClean="0"/>
              <a:t>[Dean et al., OSDI 2004, CACM Jan 2008, CACM Jan 2010]</a:t>
            </a:r>
            <a:endParaRPr lang="en-US" sz="1800" dirty="0"/>
          </a:p>
        </p:txBody>
      </p:sp>
      <p:sp>
        <p:nvSpPr>
          <p:cNvPr id="6147" name="Content Placeholder 2"/>
          <p:cNvSpPr>
            <a:spLocks noGrp="1"/>
          </p:cNvSpPr>
          <p:nvPr>
            <p:ph idx="1"/>
          </p:nvPr>
        </p:nvSpPr>
        <p:spPr/>
        <p:txBody>
          <a:bodyPr/>
          <a:lstStyle/>
          <a:p>
            <a:r>
              <a:rPr lang="en-US" smtClean="0"/>
              <a:t>Overview:</a:t>
            </a:r>
          </a:p>
          <a:p>
            <a:pPr lvl="1"/>
            <a:r>
              <a:rPr lang="en-US" smtClean="0"/>
              <a:t>Data-parallel programming model </a:t>
            </a:r>
          </a:p>
          <a:p>
            <a:pPr lvl="1"/>
            <a:r>
              <a:rPr lang="en-US" smtClean="0"/>
              <a:t>An associated parallel and distributed implementation for commodity clusters</a:t>
            </a:r>
          </a:p>
          <a:p>
            <a:r>
              <a:rPr lang="en-US" smtClean="0"/>
              <a:t>Pioneered by Google</a:t>
            </a:r>
          </a:p>
          <a:p>
            <a:pPr lvl="1"/>
            <a:r>
              <a:rPr lang="en-US" smtClean="0"/>
              <a:t>Processes 20 PB of data per day</a:t>
            </a:r>
          </a:p>
          <a:p>
            <a:r>
              <a:rPr lang="en-US" smtClean="0"/>
              <a:t>Popularized by open-source Hadoop project</a:t>
            </a:r>
          </a:p>
          <a:p>
            <a:pPr lvl="1"/>
            <a:r>
              <a:rPr lang="en-US" smtClean="0"/>
              <a:t>Used by Yahoo!, Facebook, Amazon, and the list is growing …</a:t>
            </a:r>
            <a:endParaRPr lang="en-US" dirty="0"/>
          </a:p>
        </p:txBody>
      </p:sp>
      <p:sp>
        <p:nvSpPr>
          <p:cNvPr id="5" name="Footer Placeholder 4"/>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WEB is replacing the Desktop</a:t>
            </a:r>
            <a:endParaRPr lang="en-US" dirty="0"/>
          </a:p>
        </p:txBody>
      </p:sp>
      <p:pic>
        <p:nvPicPr>
          <p:cNvPr id="8" name="Picture 7" descr="Picture 3.png"/>
          <p:cNvPicPr>
            <a:picLocks noChangeAspect="1"/>
          </p:cNvPicPr>
          <p:nvPr/>
        </p:nvPicPr>
        <p:blipFill>
          <a:blip r:embed="rId3"/>
          <a:stretch>
            <a:fillRect/>
          </a:stretch>
        </p:blipFill>
        <p:spPr>
          <a:xfrm>
            <a:off x="3132138" y="1955800"/>
            <a:ext cx="1828800" cy="939800"/>
          </a:xfrm>
          <a:prstGeom prst="rect">
            <a:avLst/>
          </a:prstGeom>
        </p:spPr>
      </p:pic>
      <p:pic>
        <p:nvPicPr>
          <p:cNvPr id="10" name="Picture 9"/>
          <p:cNvPicPr>
            <a:picLocks noChangeAspect="1"/>
          </p:cNvPicPr>
          <p:nvPr/>
        </p:nvPicPr>
        <p:blipFill>
          <a:blip r:embed="rId4"/>
          <a:stretch>
            <a:fillRect/>
          </a:stretch>
        </p:blipFill>
        <p:spPr>
          <a:xfrm>
            <a:off x="5943600" y="1981200"/>
            <a:ext cx="2438400" cy="914400"/>
          </a:xfrm>
          <a:prstGeom prst="rect">
            <a:avLst/>
          </a:prstGeom>
        </p:spPr>
      </p:pic>
      <p:pic>
        <p:nvPicPr>
          <p:cNvPr id="13" name="Picture 12"/>
          <p:cNvPicPr>
            <a:picLocks noChangeAspect="1"/>
          </p:cNvPicPr>
          <p:nvPr/>
        </p:nvPicPr>
        <p:blipFill>
          <a:blip r:embed="rId5"/>
          <a:stretch>
            <a:fillRect/>
          </a:stretch>
        </p:blipFill>
        <p:spPr>
          <a:xfrm>
            <a:off x="6743700" y="3276600"/>
            <a:ext cx="1714500" cy="1282700"/>
          </a:xfrm>
          <a:prstGeom prst="rect">
            <a:avLst/>
          </a:prstGeom>
        </p:spPr>
      </p:pic>
      <p:pic>
        <p:nvPicPr>
          <p:cNvPr id="14" name="Picture 13"/>
          <p:cNvPicPr>
            <a:picLocks noChangeAspect="1"/>
          </p:cNvPicPr>
          <p:nvPr/>
        </p:nvPicPr>
        <p:blipFill>
          <a:blip r:embed="rId6"/>
          <a:stretch>
            <a:fillRect/>
          </a:stretch>
        </p:blipFill>
        <p:spPr>
          <a:xfrm>
            <a:off x="2971800" y="3422650"/>
            <a:ext cx="2381250" cy="768350"/>
          </a:xfrm>
          <a:prstGeom prst="rect">
            <a:avLst/>
          </a:prstGeom>
        </p:spPr>
      </p:pic>
      <p:pic>
        <p:nvPicPr>
          <p:cNvPr id="15" name="Picture 14"/>
          <p:cNvPicPr>
            <a:picLocks noChangeAspect="1"/>
          </p:cNvPicPr>
          <p:nvPr/>
        </p:nvPicPr>
        <p:blipFill>
          <a:blip r:embed="rId7"/>
          <a:stretch>
            <a:fillRect/>
          </a:stretch>
        </p:blipFill>
        <p:spPr>
          <a:xfrm>
            <a:off x="685800" y="4127500"/>
            <a:ext cx="2667000" cy="2044700"/>
          </a:xfrm>
          <a:prstGeom prst="rect">
            <a:avLst/>
          </a:prstGeom>
        </p:spPr>
      </p:pic>
      <p:pic>
        <p:nvPicPr>
          <p:cNvPr id="16" name="Picture 15"/>
          <p:cNvPicPr>
            <a:picLocks noChangeAspect="1"/>
          </p:cNvPicPr>
          <p:nvPr/>
        </p:nvPicPr>
        <p:blipFill>
          <a:blip r:embed="rId8"/>
          <a:stretch>
            <a:fillRect/>
          </a:stretch>
        </p:blipFill>
        <p:spPr>
          <a:xfrm>
            <a:off x="6324600" y="4800600"/>
            <a:ext cx="1524000" cy="1066800"/>
          </a:xfrm>
          <a:prstGeom prst="rect">
            <a:avLst/>
          </a:prstGeom>
        </p:spPr>
      </p:pic>
      <p:pic>
        <p:nvPicPr>
          <p:cNvPr id="17" name="Picture 16"/>
          <p:cNvPicPr>
            <a:picLocks noChangeAspect="1"/>
          </p:cNvPicPr>
          <p:nvPr/>
        </p:nvPicPr>
        <p:blipFill>
          <a:blip r:embed="rId9"/>
          <a:stretch>
            <a:fillRect/>
          </a:stretch>
        </p:blipFill>
        <p:spPr>
          <a:xfrm>
            <a:off x="533400" y="1752600"/>
            <a:ext cx="1612900" cy="1079500"/>
          </a:xfrm>
          <a:prstGeom prst="rect">
            <a:avLst/>
          </a:prstGeom>
        </p:spPr>
      </p:pic>
      <p:pic>
        <p:nvPicPr>
          <p:cNvPr id="18" name="Picture 17"/>
          <p:cNvPicPr>
            <a:picLocks noChangeAspect="1"/>
          </p:cNvPicPr>
          <p:nvPr/>
        </p:nvPicPr>
        <p:blipFill>
          <a:blip r:embed="rId10"/>
          <a:stretch>
            <a:fillRect/>
          </a:stretch>
        </p:blipFill>
        <p:spPr>
          <a:xfrm>
            <a:off x="4343400" y="4495800"/>
            <a:ext cx="1473200" cy="1104900"/>
          </a:xfrm>
          <a:prstGeom prst="rect">
            <a:avLst/>
          </a:prstGeom>
        </p:spPr>
      </p:pic>
      <p:pic>
        <p:nvPicPr>
          <p:cNvPr id="19" name="Picture 18"/>
          <p:cNvPicPr>
            <a:picLocks noChangeAspect="1"/>
          </p:cNvPicPr>
          <p:nvPr/>
        </p:nvPicPr>
        <p:blipFill>
          <a:blip r:embed="rId11"/>
          <a:stretch>
            <a:fillRect/>
          </a:stretch>
        </p:blipFill>
        <p:spPr>
          <a:xfrm>
            <a:off x="850900" y="3086100"/>
            <a:ext cx="1739900" cy="685800"/>
          </a:xfrm>
          <a:prstGeom prst="rect">
            <a:avLst/>
          </a:prstGeom>
        </p:spPr>
      </p:pic>
      <p:sp>
        <p:nvSpPr>
          <p:cNvPr id="20" name="Rectangle 19"/>
          <p:cNvSpPr/>
          <p:nvPr/>
        </p:nvSpPr>
        <p:spPr>
          <a:xfrm>
            <a:off x="533400" y="1752600"/>
            <a:ext cx="1612900" cy="1079500"/>
          </a:xfrm>
          <a:prstGeom prst="rect">
            <a:avLst/>
          </a:prstGeom>
          <a:solidFill>
            <a:schemeClr val="accent1">
              <a:alpha val="0"/>
            </a:schemeClr>
          </a:solidFill>
          <a:ln w="76200" cmpd="sng">
            <a:solidFill>
              <a:srgbClr val="FF0000"/>
            </a:solidFill>
          </a:ln>
          <a:effectLst>
            <a:outerShdw blurRad="39000" dist="25400" dir="5400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ectangle 20"/>
          <p:cNvSpPr/>
          <p:nvPr/>
        </p:nvSpPr>
        <p:spPr>
          <a:xfrm>
            <a:off x="5943600" y="1981200"/>
            <a:ext cx="2438400" cy="914400"/>
          </a:xfrm>
          <a:prstGeom prst="rect">
            <a:avLst/>
          </a:prstGeom>
          <a:noFill/>
          <a:ln w="76200" cmpd="sng">
            <a:solidFill>
              <a:srgbClr val="FF0000"/>
            </a:solidFill>
          </a:ln>
          <a:effectLst>
            <a:outerShdw blurRad="39000" dist="25400" dir="5400000" sx="97000" sy="97000" rotWithShape="0">
              <a:srgbClr val="000000">
                <a:alpha val="38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3124200" y="1905000"/>
            <a:ext cx="2049462" cy="9144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a:p>
            <a:pPr algn="ctr"/>
            <a:endParaRPr dirty="0"/>
          </a:p>
          <a:p>
            <a:pPr algn="ctr"/>
            <a:endParaRPr lang="en-US" dirty="0"/>
          </a:p>
        </p:txBody>
      </p:sp>
      <p:sp>
        <p:nvSpPr>
          <p:cNvPr id="23" name="Rectangle 22"/>
          <p:cNvSpPr/>
          <p:nvPr/>
        </p:nvSpPr>
        <p:spPr>
          <a:xfrm>
            <a:off x="850900" y="3086100"/>
            <a:ext cx="1739900" cy="6858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ectangle 23"/>
          <p:cNvSpPr/>
          <p:nvPr/>
        </p:nvSpPr>
        <p:spPr>
          <a:xfrm>
            <a:off x="2743200" y="3352800"/>
            <a:ext cx="2762250" cy="78105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p:nvSpPr>
        <p:spPr>
          <a:xfrm>
            <a:off x="4343400" y="4495800"/>
            <a:ext cx="1473200" cy="11049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ectangle 25"/>
          <p:cNvSpPr/>
          <p:nvPr/>
        </p:nvSpPr>
        <p:spPr>
          <a:xfrm>
            <a:off x="850900" y="4127500"/>
            <a:ext cx="2501900" cy="20447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6629400" y="3276600"/>
            <a:ext cx="1943100" cy="12192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ectangle 27"/>
          <p:cNvSpPr/>
          <p:nvPr/>
        </p:nvSpPr>
        <p:spPr>
          <a:xfrm>
            <a:off x="6096000" y="4800600"/>
            <a:ext cx="2057400" cy="10668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Footer Placeholder 29"/>
          <p:cNvSpPr>
            <a:spLocks noGrp="1"/>
          </p:cNvSpPr>
          <p:nvPr>
            <p:ph type="ftr" sz="quarter" idx="11"/>
          </p:nvPr>
        </p:nvSpPr>
        <p:spPr/>
        <p:txBody>
          <a:bodyPr/>
          <a:lstStyle/>
          <a:p>
            <a:r>
              <a:rPr lang="en-US" smtClean="0"/>
              <a:t>VLDB 2010 Tutorial</a:t>
            </a:r>
            <a:endParaRPr lang="en-US"/>
          </a:p>
        </p:txBody>
      </p:sp>
      <p:grpSp>
        <p:nvGrpSpPr>
          <p:cNvPr id="34" name="Group 33"/>
          <p:cNvGrpSpPr/>
          <p:nvPr/>
        </p:nvGrpSpPr>
        <p:grpSpPr>
          <a:xfrm>
            <a:off x="3486150" y="5715000"/>
            <a:ext cx="2381250" cy="685800"/>
            <a:chOff x="2971800" y="5181600"/>
            <a:chExt cx="2381250" cy="685800"/>
          </a:xfrm>
        </p:grpSpPr>
        <p:sp>
          <p:nvSpPr>
            <p:cNvPr id="32" name="Rectangle 31"/>
            <p:cNvSpPr/>
            <p:nvPr/>
          </p:nvSpPr>
          <p:spPr>
            <a:xfrm>
              <a:off x="2971800" y="5181600"/>
              <a:ext cx="2381250" cy="68580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3" name="Picture 32"/>
            <p:cNvPicPr>
              <a:picLocks noChangeAspect="1"/>
            </p:cNvPicPr>
            <p:nvPr/>
          </p:nvPicPr>
          <p:blipFill>
            <a:blip r:embed="rId12"/>
            <a:stretch>
              <a:fillRect/>
            </a:stretch>
          </p:blipFill>
          <p:spPr>
            <a:xfrm>
              <a:off x="3213100" y="5334000"/>
              <a:ext cx="1968500" cy="457200"/>
            </a:xfrm>
            <a:prstGeom prst="rect">
              <a:avLst/>
            </a:prstGeom>
          </p:spPr>
        </p:pic>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944562"/>
          </a:xfrm>
        </p:spPr>
        <p:txBody>
          <a:bodyPr/>
          <a:lstStyle/>
          <a:p>
            <a:r>
              <a:rPr lang="en-US" dirty="0" smtClean="0"/>
              <a:t>Programming Framework</a:t>
            </a:r>
            <a:endParaRPr lang="en-US" dirty="0"/>
          </a:p>
        </p:txBody>
      </p:sp>
      <p:sp>
        <p:nvSpPr>
          <p:cNvPr id="4" name="TextBox 3"/>
          <p:cNvSpPr txBox="1"/>
          <p:nvPr/>
        </p:nvSpPr>
        <p:spPr>
          <a:xfrm>
            <a:off x="2362200" y="1447800"/>
            <a:ext cx="3687228"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2400" dirty="0" smtClean="0">
                <a:latin typeface="+mj-lt"/>
                <a:cs typeface="Abadi MT Condensed Extra Bold"/>
              </a:rPr>
              <a:t>Raw Input: &lt;key, value&gt;</a:t>
            </a:r>
            <a:endParaRPr lang="en-US" sz="2400" dirty="0">
              <a:latin typeface="+mj-lt"/>
              <a:cs typeface="Abadi MT Condensed Extra Bold"/>
            </a:endParaRPr>
          </a:p>
        </p:txBody>
      </p:sp>
      <p:cxnSp>
        <p:nvCxnSpPr>
          <p:cNvPr id="6" name="Straight Arrow Connector 5"/>
          <p:cNvCxnSpPr/>
          <p:nvPr/>
        </p:nvCxnSpPr>
        <p:spPr>
          <a:xfrm rot="5400000">
            <a:off x="3917389" y="2183076"/>
            <a:ext cx="547222" cy="1588"/>
          </a:xfrm>
          <a:prstGeom prst="straightConnector1">
            <a:avLst/>
          </a:prstGeom>
          <a:ln w="76200">
            <a:tailEnd type="arrow"/>
          </a:ln>
        </p:spPr>
        <p:style>
          <a:lnRef idx="2">
            <a:schemeClr val="accent1"/>
          </a:lnRef>
          <a:fillRef idx="0">
            <a:schemeClr val="accent1"/>
          </a:fillRef>
          <a:effectRef idx="1">
            <a:schemeClr val="accent1"/>
          </a:effectRef>
          <a:fontRef idx="minor">
            <a:schemeClr val="tx1"/>
          </a:fontRef>
        </p:style>
      </p:cxnSp>
      <p:sp>
        <p:nvSpPr>
          <p:cNvPr id="7" name="Trapezoid 6"/>
          <p:cNvSpPr/>
          <p:nvPr/>
        </p:nvSpPr>
        <p:spPr>
          <a:xfrm>
            <a:off x="2971005" y="2438400"/>
            <a:ext cx="2515395" cy="8382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Arial Black"/>
                <a:cs typeface="Arial Black"/>
              </a:rPr>
              <a:t>MAP</a:t>
            </a:r>
            <a:endParaRPr lang="en-US" sz="2800" dirty="0">
              <a:latin typeface="Arial Black"/>
              <a:cs typeface="Arial Black"/>
            </a:endParaRPr>
          </a:p>
        </p:txBody>
      </p:sp>
      <p:cxnSp>
        <p:nvCxnSpPr>
          <p:cNvPr id="9" name="Straight Arrow Connector 8"/>
          <p:cNvCxnSpPr>
            <a:stCxn id="7" idx="2"/>
          </p:cNvCxnSpPr>
          <p:nvPr/>
        </p:nvCxnSpPr>
        <p:spPr>
          <a:xfrm rot="5400000">
            <a:off x="2609653" y="2724350"/>
            <a:ext cx="1066800" cy="21713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2"/>
          </p:cNvCxnSpPr>
          <p:nvPr/>
        </p:nvCxnSpPr>
        <p:spPr>
          <a:xfrm rot="5400000">
            <a:off x="3695303" y="3810000"/>
            <a:ext cx="10668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2"/>
          </p:cNvCxnSpPr>
          <p:nvPr/>
        </p:nvCxnSpPr>
        <p:spPr>
          <a:xfrm rot="16200000" flipH="1">
            <a:off x="4705151" y="2800152"/>
            <a:ext cx="1066800" cy="2019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391296" y="4343400"/>
            <a:ext cx="1714104"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&lt;K2,V2&gt;</a:t>
            </a:r>
            <a:endParaRPr lang="en-US" dirty="0"/>
          </a:p>
        </p:txBody>
      </p:sp>
      <p:sp>
        <p:nvSpPr>
          <p:cNvPr id="17" name="Rectangle 16"/>
          <p:cNvSpPr/>
          <p:nvPr/>
        </p:nvSpPr>
        <p:spPr>
          <a:xfrm>
            <a:off x="1257696" y="4343400"/>
            <a:ext cx="1714104"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&lt;K1, V1&gt;</a:t>
            </a:r>
            <a:endParaRPr lang="en-US" dirty="0"/>
          </a:p>
        </p:txBody>
      </p:sp>
      <p:sp>
        <p:nvSpPr>
          <p:cNvPr id="18" name="Rectangle 17"/>
          <p:cNvSpPr/>
          <p:nvPr/>
        </p:nvSpPr>
        <p:spPr>
          <a:xfrm>
            <a:off x="5410200" y="4419600"/>
            <a:ext cx="1714104"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&lt;K3,V3&gt;</a:t>
            </a:r>
            <a:endParaRPr lang="en-US" dirty="0"/>
          </a:p>
        </p:txBody>
      </p:sp>
      <p:sp>
        <p:nvSpPr>
          <p:cNvPr id="19" name="Trapezoid 18"/>
          <p:cNvSpPr/>
          <p:nvPr/>
        </p:nvSpPr>
        <p:spPr>
          <a:xfrm flipV="1">
            <a:off x="3200400" y="5334000"/>
            <a:ext cx="2133600" cy="762000"/>
          </a:xfrm>
          <a:prstGeom prst="trapezoi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Arial Black"/>
                <a:cs typeface="Arial Black"/>
              </a:rPr>
              <a:t>REDUCE</a:t>
            </a:r>
            <a:endParaRPr lang="en-US" sz="2400" dirty="0">
              <a:latin typeface="Arial Black"/>
              <a:cs typeface="Arial Black"/>
            </a:endParaRPr>
          </a:p>
        </p:txBody>
      </p:sp>
      <p:cxnSp>
        <p:nvCxnSpPr>
          <p:cNvPr id="24" name="Straight Arrow Connector 23"/>
          <p:cNvCxnSpPr>
            <a:stCxn id="17" idx="2"/>
            <a:endCxn id="19" idx="2"/>
          </p:cNvCxnSpPr>
          <p:nvPr/>
        </p:nvCxnSpPr>
        <p:spPr>
          <a:xfrm rot="16200000" flipH="1">
            <a:off x="2962374" y="4029174"/>
            <a:ext cx="457200" cy="21524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6" idx="2"/>
            <a:endCxn id="19" idx="2"/>
          </p:cNvCxnSpPr>
          <p:nvPr/>
        </p:nvCxnSpPr>
        <p:spPr>
          <a:xfrm rot="16200000" flipH="1">
            <a:off x="4029174" y="5095974"/>
            <a:ext cx="457200" cy="188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8" idx="2"/>
          </p:cNvCxnSpPr>
          <p:nvPr/>
        </p:nvCxnSpPr>
        <p:spPr>
          <a:xfrm rot="5400000">
            <a:off x="5086549" y="4153297"/>
            <a:ext cx="381000" cy="19804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9" idx="0"/>
          </p:cNvCxnSpPr>
          <p:nvPr/>
        </p:nvCxnSpPr>
        <p:spPr>
          <a:xfrm rot="16200000" flipH="1">
            <a:off x="4086523" y="6276677"/>
            <a:ext cx="381000" cy="19646"/>
          </a:xfrm>
          <a:prstGeom prst="straightConnector1">
            <a:avLst/>
          </a:prstGeom>
          <a:ln w="7620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1" name="Footer Placeholder 20"/>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MapReduce Advantages</a:t>
            </a:r>
            <a:endParaRPr lang="en-US" dirty="0"/>
          </a:p>
        </p:txBody>
      </p:sp>
      <p:sp>
        <p:nvSpPr>
          <p:cNvPr id="4" name="Content Placeholder 3"/>
          <p:cNvSpPr>
            <a:spLocks noGrp="1"/>
          </p:cNvSpPr>
          <p:nvPr>
            <p:ph idx="1"/>
          </p:nvPr>
        </p:nvSpPr>
        <p:spPr/>
        <p:txBody>
          <a:bodyPr>
            <a:normAutofit fontScale="85000" lnSpcReduction="20000"/>
          </a:bodyPr>
          <a:lstStyle/>
          <a:p>
            <a:r>
              <a:rPr lang="en-US" smtClean="0"/>
              <a:t>Automatic Parallelization:</a:t>
            </a:r>
          </a:p>
          <a:p>
            <a:pPr lvl="1"/>
            <a:r>
              <a:rPr lang="en-US" smtClean="0"/>
              <a:t>Depending on the size of RAW INPUT DATA </a:t>
            </a:r>
            <a:r>
              <a:rPr lang="en-US" smtClean="0">
                <a:sym typeface="Wingdings"/>
              </a:rPr>
              <a:t> instantiate multiple MAP tasks</a:t>
            </a:r>
          </a:p>
          <a:p>
            <a:pPr lvl="1"/>
            <a:r>
              <a:rPr lang="en-US" smtClean="0">
                <a:sym typeface="Wingdings"/>
              </a:rPr>
              <a:t>Similarly, depending upon the number of intermediate &lt;key, value&gt; partitions  instantiate multiple REDUCE tasks</a:t>
            </a:r>
          </a:p>
          <a:p>
            <a:r>
              <a:rPr lang="en-US" smtClean="0">
                <a:sym typeface="Wingdings"/>
              </a:rPr>
              <a:t>Run-time:</a:t>
            </a:r>
          </a:p>
          <a:p>
            <a:pPr lvl="1"/>
            <a:r>
              <a:rPr lang="en-US" smtClean="0">
                <a:sym typeface="Wingdings"/>
              </a:rPr>
              <a:t>Data partitioning</a:t>
            </a:r>
          </a:p>
          <a:p>
            <a:pPr lvl="1"/>
            <a:r>
              <a:rPr lang="en-US" smtClean="0">
                <a:sym typeface="Wingdings"/>
              </a:rPr>
              <a:t>Task scheduling</a:t>
            </a:r>
          </a:p>
          <a:p>
            <a:pPr lvl="1"/>
            <a:r>
              <a:rPr lang="en-US" smtClean="0">
                <a:sym typeface="Wingdings"/>
              </a:rPr>
              <a:t>Handling machine failures</a:t>
            </a:r>
          </a:p>
          <a:p>
            <a:pPr lvl="1"/>
            <a:r>
              <a:rPr lang="en-US" smtClean="0">
                <a:sym typeface="Wingdings"/>
              </a:rPr>
              <a:t>Managing inter-machine communication</a:t>
            </a:r>
          </a:p>
          <a:p>
            <a:r>
              <a:rPr lang="en-US" smtClean="0">
                <a:sym typeface="Wingdings"/>
              </a:rPr>
              <a:t>Completely transparent to the programmer/analyst/user</a:t>
            </a:r>
          </a:p>
          <a:p>
            <a:pPr lvl="1"/>
            <a:endParaRPr lang="en-US" dirty="0"/>
          </a:p>
        </p:txBody>
      </p:sp>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MapReduce Experience</a:t>
            </a:r>
            <a:endParaRPr lang="en-US" dirty="0"/>
          </a:p>
        </p:txBody>
      </p:sp>
      <p:sp>
        <p:nvSpPr>
          <p:cNvPr id="3" name="Content Placeholder 2"/>
          <p:cNvSpPr>
            <a:spLocks noGrp="1"/>
          </p:cNvSpPr>
          <p:nvPr>
            <p:ph idx="1"/>
          </p:nvPr>
        </p:nvSpPr>
        <p:spPr/>
        <p:txBody>
          <a:bodyPr>
            <a:normAutofit/>
          </a:bodyPr>
          <a:lstStyle/>
          <a:p>
            <a:r>
              <a:rPr lang="en-US" smtClean="0"/>
              <a:t>Runs on large commodity clusters:</a:t>
            </a:r>
          </a:p>
          <a:p>
            <a:pPr lvl="1"/>
            <a:r>
              <a:rPr lang="en-US" smtClean="0"/>
              <a:t>1000s to 10,000s of machines</a:t>
            </a:r>
          </a:p>
          <a:p>
            <a:r>
              <a:rPr lang="en-US" smtClean="0"/>
              <a:t>Processes many terabytes of data</a:t>
            </a:r>
          </a:p>
          <a:p>
            <a:r>
              <a:rPr lang="en-US" smtClean="0"/>
              <a:t>Easy to use since run-time complexity hidden from the users</a:t>
            </a:r>
          </a:p>
          <a:p>
            <a:r>
              <a:rPr lang="en-US" smtClean="0"/>
              <a:t>1000s of MR jobs/day at Google (circa 2004)</a:t>
            </a:r>
          </a:p>
          <a:p>
            <a:r>
              <a:rPr lang="en-US" smtClean="0"/>
              <a:t>100s of MR programs implemented (circa 2004)</a:t>
            </a:r>
            <a:endParaRPr lang="en-US" dirty="0" smtClean="0"/>
          </a:p>
        </p:txBody>
      </p:sp>
      <p:sp>
        <p:nvSpPr>
          <p:cNvPr id="5" name="Footer Placeholder 4"/>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Need</a:t>
            </a:r>
            <a:endParaRPr lang="en-US" dirty="0"/>
          </a:p>
        </p:txBody>
      </p:sp>
      <p:sp>
        <p:nvSpPr>
          <p:cNvPr id="3" name="Content Placeholder 2"/>
          <p:cNvSpPr>
            <a:spLocks noGrp="1"/>
          </p:cNvSpPr>
          <p:nvPr>
            <p:ph idx="1"/>
          </p:nvPr>
        </p:nvSpPr>
        <p:spPr/>
        <p:txBody>
          <a:bodyPr>
            <a:normAutofit lnSpcReduction="10000"/>
          </a:bodyPr>
          <a:lstStyle/>
          <a:p>
            <a:r>
              <a:rPr lang="en-US" smtClean="0"/>
              <a:t>Special-purpose programs to process large amounts of data: crawled documents, Web Query Logs, etc.</a:t>
            </a:r>
          </a:p>
          <a:p>
            <a:r>
              <a:rPr lang="en-US" smtClean="0"/>
              <a:t>At Google and others (Yahoo!, Facebook):</a:t>
            </a:r>
          </a:p>
          <a:p>
            <a:pPr lvl="1"/>
            <a:r>
              <a:rPr lang="en-US" smtClean="0"/>
              <a:t>Inverted index</a:t>
            </a:r>
          </a:p>
          <a:p>
            <a:pPr lvl="1"/>
            <a:r>
              <a:rPr lang="en-US" smtClean="0"/>
              <a:t>Graph structure of the WEB documents</a:t>
            </a:r>
          </a:p>
          <a:p>
            <a:pPr lvl="1"/>
            <a:r>
              <a:rPr lang="en-US" smtClean="0"/>
              <a:t>Summaries of #pages/host, set of frequent queries, etc.</a:t>
            </a:r>
          </a:p>
          <a:p>
            <a:pPr lvl="1"/>
            <a:r>
              <a:rPr lang="en-US" smtClean="0"/>
              <a:t>Ad Optimization</a:t>
            </a:r>
          </a:p>
          <a:p>
            <a:pPr lvl="1"/>
            <a:r>
              <a:rPr lang="en-US" smtClean="0"/>
              <a:t>Spam filtering</a:t>
            </a:r>
          </a:p>
          <a:p>
            <a:endParaRPr lang="en-US" dirty="0"/>
          </a:p>
        </p:txBody>
      </p:sp>
      <p:sp>
        <p:nvSpPr>
          <p:cNvPr id="5" name="Footer Placeholder 4"/>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MapReduce</a:t>
            </a:r>
            <a:r>
              <a:rPr lang="en-US" dirty="0" smtClean="0"/>
              <a:t> Contributions</a:t>
            </a:r>
            <a:endParaRPr lang="en-US" dirty="0"/>
          </a:p>
        </p:txBody>
      </p:sp>
      <p:sp>
        <p:nvSpPr>
          <p:cNvPr id="4" name="Rectangle 3"/>
          <p:cNvSpPr/>
          <p:nvPr/>
        </p:nvSpPr>
        <p:spPr>
          <a:xfrm>
            <a:off x="1371600" y="2209800"/>
            <a:ext cx="5768787" cy="1752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Arial Black"/>
                <a:cs typeface="Arial Black"/>
              </a:rPr>
              <a:t>Simple &amp; Powerful</a:t>
            </a:r>
          </a:p>
          <a:p>
            <a:pPr algn="ctr"/>
            <a:r>
              <a:rPr lang="en-US" sz="2400" dirty="0" smtClean="0">
                <a:latin typeface="Arial Black"/>
                <a:cs typeface="Arial Black"/>
              </a:rPr>
              <a:t>Programming Paradigm </a:t>
            </a:r>
          </a:p>
          <a:p>
            <a:pPr algn="ctr"/>
            <a:r>
              <a:rPr lang="en-US" sz="2400" dirty="0" smtClean="0">
                <a:latin typeface="Arial Black"/>
                <a:cs typeface="Arial Black"/>
              </a:rPr>
              <a:t>For </a:t>
            </a:r>
          </a:p>
          <a:p>
            <a:pPr algn="ctr"/>
            <a:r>
              <a:rPr lang="en-US" sz="2400" dirty="0" smtClean="0">
                <a:latin typeface="Arial Black"/>
                <a:cs typeface="Arial Black"/>
              </a:rPr>
              <a:t>Large-scale Data Analysis</a:t>
            </a:r>
          </a:p>
        </p:txBody>
      </p:sp>
      <p:sp>
        <p:nvSpPr>
          <p:cNvPr id="5" name="Rectangle 4"/>
          <p:cNvSpPr/>
          <p:nvPr/>
        </p:nvSpPr>
        <p:spPr>
          <a:xfrm>
            <a:off x="1371600" y="4191000"/>
            <a:ext cx="5768787" cy="1752600"/>
          </a:xfrm>
          <a:prstGeom prst="rect">
            <a:avLst/>
          </a:prstGeom>
          <a:effectLst>
            <a:outerShdw blurRad="50800" dist="381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Arial Black"/>
                <a:cs typeface="Arial Black"/>
              </a:rPr>
              <a:t>Run-time System </a:t>
            </a:r>
          </a:p>
          <a:p>
            <a:pPr algn="ctr"/>
            <a:r>
              <a:rPr lang="en-US" sz="2400" dirty="0" smtClean="0">
                <a:latin typeface="Arial Black"/>
                <a:cs typeface="Arial Black"/>
              </a:rPr>
              <a:t>For</a:t>
            </a:r>
          </a:p>
          <a:p>
            <a:pPr algn="ctr"/>
            <a:r>
              <a:rPr lang="en-US" sz="2400" dirty="0" smtClean="0">
                <a:latin typeface="Arial Black"/>
                <a:cs typeface="Arial Black"/>
              </a:rPr>
              <a:t>Large-scale Parallelism &amp; Distribution</a:t>
            </a:r>
          </a:p>
        </p:txBody>
      </p:sp>
      <p:sp>
        <p:nvSpPr>
          <p:cNvPr id="7" name="Footer Placeholder 6"/>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smtClean="0">
                <a:ea typeface="ＭＳ Ｐゴシック" charset="-128"/>
                <a:cs typeface="ＭＳ Ｐゴシック" charset="-128"/>
              </a:rPr>
              <a:t>Takeaway</a:t>
            </a:r>
            <a:endParaRPr lang="en-US" dirty="0">
              <a:ea typeface="ＭＳ Ｐゴシック" charset="-128"/>
              <a:cs typeface="ＭＳ Ｐゴシック" charset="-128"/>
            </a:endParaRPr>
          </a:p>
        </p:txBody>
      </p:sp>
      <p:sp>
        <p:nvSpPr>
          <p:cNvPr id="3" name="Content Placeholder 2"/>
          <p:cNvSpPr>
            <a:spLocks noGrp="1"/>
          </p:cNvSpPr>
          <p:nvPr>
            <p:ph idx="1"/>
          </p:nvPr>
        </p:nvSpPr>
        <p:spPr>
          <a:xfrm>
            <a:off x="457200" y="1600200"/>
            <a:ext cx="8458200" cy="5029200"/>
          </a:xfrm>
        </p:spPr>
        <p:txBody>
          <a:bodyPr>
            <a:normAutofit/>
          </a:bodyPr>
          <a:lstStyle/>
          <a:p>
            <a:pPr>
              <a:lnSpc>
                <a:spcPct val="90000"/>
              </a:lnSpc>
            </a:pPr>
            <a:r>
              <a:rPr lang="en-US" sz="2700" dirty="0" err="1" smtClean="0">
                <a:ea typeface="ＭＳ Ｐゴシック" charset="-128"/>
                <a:cs typeface="ＭＳ Ｐゴシック" charset="-128"/>
              </a:rPr>
              <a:t>MapReduce’s</a:t>
            </a:r>
            <a:r>
              <a:rPr lang="en-US" sz="2700" dirty="0" smtClean="0">
                <a:ea typeface="ＭＳ Ｐゴシック" charset="-128"/>
                <a:cs typeface="ＭＳ Ｐゴシック" charset="-128"/>
              </a:rPr>
              <a:t> data-parallel programming model hides complexity of distribution and fault tolerance</a:t>
            </a:r>
          </a:p>
          <a:p>
            <a:pPr>
              <a:lnSpc>
                <a:spcPct val="90000"/>
              </a:lnSpc>
            </a:pPr>
            <a:endParaRPr lang="en-US" sz="2700" dirty="0" smtClean="0">
              <a:ea typeface="ＭＳ Ｐゴシック" charset="-128"/>
              <a:cs typeface="ＭＳ Ｐゴシック" charset="-128"/>
            </a:endParaRPr>
          </a:p>
          <a:p>
            <a:pPr>
              <a:lnSpc>
                <a:spcPct val="90000"/>
              </a:lnSpc>
            </a:pPr>
            <a:r>
              <a:rPr lang="en-US" sz="2700" dirty="0" smtClean="0">
                <a:ea typeface="ＭＳ Ｐゴシック" charset="-128"/>
                <a:cs typeface="ＭＳ Ｐゴシック" charset="-128"/>
              </a:rPr>
              <a:t>Principal philosophies:</a:t>
            </a:r>
          </a:p>
          <a:p>
            <a:pPr lvl="1">
              <a:lnSpc>
                <a:spcPct val="90000"/>
              </a:lnSpc>
            </a:pPr>
            <a:r>
              <a:rPr lang="en-US" sz="2400" i="1" dirty="0" smtClean="0"/>
              <a:t>Make it scale</a:t>
            </a:r>
            <a:r>
              <a:rPr lang="en-US" sz="2400" dirty="0" smtClean="0"/>
              <a:t>, so you can throw hardware at problems</a:t>
            </a:r>
          </a:p>
          <a:p>
            <a:pPr lvl="1">
              <a:lnSpc>
                <a:spcPct val="90000"/>
              </a:lnSpc>
            </a:pPr>
            <a:r>
              <a:rPr lang="en-US" sz="2400" i="1" dirty="0" smtClean="0"/>
              <a:t>Make it cheap</a:t>
            </a:r>
            <a:r>
              <a:rPr lang="en-US" sz="2400" dirty="0" smtClean="0"/>
              <a:t>, saving hardware, programmer and administration costs (but requiring fault tolerance)</a:t>
            </a:r>
          </a:p>
          <a:p>
            <a:pPr>
              <a:lnSpc>
                <a:spcPct val="90000"/>
              </a:lnSpc>
            </a:pPr>
            <a:endParaRPr lang="en-US" sz="2700" dirty="0" smtClean="0">
              <a:ea typeface="ＭＳ Ｐゴシック" charset="-128"/>
              <a:cs typeface="ＭＳ Ｐゴシック" charset="-128"/>
            </a:endParaRPr>
          </a:p>
          <a:p>
            <a:pPr>
              <a:lnSpc>
                <a:spcPct val="90000"/>
              </a:lnSpc>
            </a:pPr>
            <a:r>
              <a:rPr lang="en-US" sz="2700" dirty="0" smtClean="0">
                <a:ea typeface="ＭＳ Ｐゴシック" charset="-128"/>
                <a:cs typeface="ＭＳ Ｐゴシック" charset="-128"/>
              </a:rPr>
              <a:t>Hive and Pig further simplify programming</a:t>
            </a:r>
          </a:p>
          <a:p>
            <a:pPr>
              <a:lnSpc>
                <a:spcPct val="90000"/>
              </a:lnSpc>
            </a:pPr>
            <a:endParaRPr lang="en-US" sz="2700" dirty="0" smtClean="0">
              <a:ea typeface="ＭＳ Ｐゴシック" charset="-128"/>
              <a:cs typeface="ＭＳ Ｐゴシック" charset="-128"/>
            </a:endParaRPr>
          </a:p>
          <a:p>
            <a:pPr>
              <a:lnSpc>
                <a:spcPct val="90000"/>
              </a:lnSpc>
            </a:pPr>
            <a:r>
              <a:rPr lang="en-US" sz="2700" dirty="0" err="1" smtClean="0">
                <a:ea typeface="ＭＳ Ｐゴシック" charset="-128"/>
                <a:cs typeface="ＭＳ Ｐゴシック" charset="-128"/>
              </a:rPr>
              <a:t>MapReduce</a:t>
            </a:r>
            <a:r>
              <a:rPr lang="en-US" sz="2700" dirty="0" smtClean="0">
                <a:ea typeface="ＭＳ Ｐゴシック" charset="-128"/>
                <a:cs typeface="ＭＳ Ｐゴシック" charset="-128"/>
              </a:rPr>
              <a:t> is not suitable for all problems, but when it works, it may save you a lot of time</a:t>
            </a:r>
            <a:endParaRPr lang="en-US" sz="2700" dirty="0">
              <a:ea typeface="ＭＳ Ｐゴシック" charset="-128"/>
              <a:cs typeface="ＭＳ Ｐゴシック" charset="-128"/>
            </a:endParaRPr>
          </a:p>
        </p:txBody>
      </p:sp>
      <p:sp>
        <p:nvSpPr>
          <p:cNvPr id="5" name="Footer Placeholder 4"/>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Map Reduce </a:t>
            </a:r>
            <a:r>
              <a:rPr lang="en-US" dirty="0" err="1" smtClean="0">
                <a:solidFill>
                  <a:srgbClr val="FFC000"/>
                </a:solidFill>
              </a:rPr>
              <a:t>vs</a:t>
            </a:r>
            <a:r>
              <a:rPr lang="en-US" dirty="0" smtClean="0">
                <a:solidFill>
                  <a:srgbClr val="FFC000"/>
                </a:solidFill>
              </a:rPr>
              <a:t> Parallel DBMS</a:t>
            </a:r>
            <a:br>
              <a:rPr lang="en-US" dirty="0" smtClean="0">
                <a:solidFill>
                  <a:srgbClr val="FFC000"/>
                </a:solidFill>
              </a:rPr>
            </a:br>
            <a:r>
              <a:rPr lang="en-US" sz="1800" dirty="0" smtClean="0">
                <a:solidFill>
                  <a:srgbClr val="FFC000"/>
                </a:solidFill>
              </a:rPr>
              <a:t>[</a:t>
            </a:r>
            <a:r>
              <a:rPr lang="en-US" sz="1800" dirty="0" err="1" smtClean="0">
                <a:solidFill>
                  <a:srgbClr val="FFC000"/>
                </a:solidFill>
              </a:rPr>
              <a:t>Pavlo</a:t>
            </a:r>
            <a:r>
              <a:rPr lang="en-US" sz="1800" dirty="0" smtClean="0">
                <a:solidFill>
                  <a:srgbClr val="FFC000"/>
                </a:solidFill>
              </a:rPr>
              <a:t> et al., SIGMOD 2009, </a:t>
            </a:r>
            <a:r>
              <a:rPr lang="en-US" sz="1800" dirty="0" err="1" smtClean="0">
                <a:solidFill>
                  <a:srgbClr val="FFC000"/>
                </a:solidFill>
              </a:rPr>
              <a:t>Stonebraker</a:t>
            </a:r>
            <a:r>
              <a:rPr lang="en-US" sz="1800" dirty="0" smtClean="0">
                <a:solidFill>
                  <a:srgbClr val="FFC000"/>
                </a:solidFill>
              </a:rPr>
              <a:t> et al., CACM 2010, …]</a:t>
            </a:r>
            <a:endParaRPr lang="ko-KR" altLang="en-US" sz="1800" dirty="0" smtClean="0">
              <a:solidFill>
                <a:srgbClr val="FFC000"/>
              </a:solidFill>
            </a:endParaRPr>
          </a:p>
        </p:txBody>
      </p:sp>
      <p:graphicFrame>
        <p:nvGraphicFramePr>
          <p:cNvPr id="5" name="Content Placeholder 4"/>
          <p:cNvGraphicFramePr>
            <a:graphicFrameLocks noGrp="1"/>
          </p:cNvGraphicFramePr>
          <p:nvPr>
            <p:ph idx="1"/>
          </p:nvPr>
        </p:nvGraphicFramePr>
        <p:xfrm>
          <a:off x="381000" y="1514696"/>
          <a:ext cx="8001000" cy="4822658"/>
        </p:xfrm>
        <a:graphic>
          <a:graphicData uri="http://schemas.openxmlformats.org/drawingml/2006/table">
            <a:tbl>
              <a:tblPr/>
              <a:tblGrid>
                <a:gridCol w="2667000"/>
                <a:gridCol w="2667000"/>
                <a:gridCol w="2667000"/>
              </a:tblGrid>
              <a:tr h="519851">
                <a:tc>
                  <a:txBody>
                    <a:body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800" b="1" i="0" u="none" strike="noStrike" cap="none" normalizeH="0" baseline="0" dirty="0" smtClean="0">
                        <a:ln>
                          <a:noFill/>
                        </a:ln>
                        <a:solidFill>
                          <a:srgbClr val="FFFFFF"/>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smtClean="0">
                          <a:ln>
                            <a:noFill/>
                          </a:ln>
                          <a:solidFill>
                            <a:srgbClr val="FFFFFF"/>
                          </a:solidFill>
                          <a:effectLst/>
                          <a:latin typeface="Tahoma" pitchFamily="34" charset="0"/>
                          <a:ea typeface="굴림" pitchFamily="50" charset="-127"/>
                        </a:rPr>
                        <a:t>Parallel DBMS</a:t>
                      </a:r>
                      <a:endParaRPr kumimoji="0" lang="ko-KR" altLang="en-US" sz="1800" b="1" i="0" u="none" strike="noStrike" cap="none" normalizeH="0" baseline="0" smtClean="0">
                        <a:ln>
                          <a:noFill/>
                        </a:ln>
                        <a:solidFill>
                          <a:srgbClr val="FFFFFF"/>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err="1" smtClean="0">
                          <a:ln>
                            <a:noFill/>
                          </a:ln>
                          <a:solidFill>
                            <a:srgbClr val="FFFFFF"/>
                          </a:solidFill>
                          <a:effectLst/>
                          <a:latin typeface="Tahoma" pitchFamily="34" charset="0"/>
                          <a:ea typeface="굴림" pitchFamily="50" charset="-127"/>
                        </a:rPr>
                        <a:t>MapReduce</a:t>
                      </a:r>
                      <a:endParaRPr kumimoji="0" lang="ko-KR" altLang="en-US" sz="1800" b="1" i="0" u="none" strike="noStrike" cap="none" normalizeH="0" baseline="0" dirty="0" smtClean="0">
                        <a:ln>
                          <a:noFill/>
                        </a:ln>
                        <a:solidFill>
                          <a:srgbClr val="FFFFFF"/>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519851">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smtClean="0">
                          <a:ln>
                            <a:noFill/>
                          </a:ln>
                          <a:solidFill>
                            <a:srgbClr val="000000"/>
                          </a:solidFill>
                          <a:effectLst/>
                          <a:latin typeface="Tahoma" pitchFamily="34" charset="0"/>
                          <a:ea typeface="굴림" pitchFamily="50" charset="-127"/>
                        </a:rPr>
                        <a:t>Schema Support</a:t>
                      </a:r>
                      <a:endParaRPr kumimoji="0" lang="ko-KR" altLang="en-US" sz="1800" b="1"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sym typeface="Wingdings"/>
                        </a:rPr>
                        <a:t></a:t>
                      </a:r>
                      <a:endParaRPr kumimoji="0" lang="ko-KR" altLang="en-US" sz="1800" b="0"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rPr>
                        <a:t>Not out of the box</a:t>
                      </a: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519851">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smtClean="0">
                          <a:ln>
                            <a:noFill/>
                          </a:ln>
                          <a:solidFill>
                            <a:srgbClr val="000000"/>
                          </a:solidFill>
                          <a:effectLst/>
                          <a:latin typeface="Tahoma" pitchFamily="34" charset="0"/>
                          <a:ea typeface="굴림" pitchFamily="50" charset="-127"/>
                        </a:rPr>
                        <a:t>Indexing</a:t>
                      </a:r>
                      <a:endParaRPr kumimoji="0" lang="ko-KR" altLang="en-US" sz="1800" b="1"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sym typeface="Wingdings"/>
                        </a:rPr>
                        <a:t></a:t>
                      </a:r>
                      <a:endParaRPr kumimoji="0" lang="ko-KR" altLang="en-US" sz="1800" b="0"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rPr>
                        <a:t>Not out of the box</a:t>
                      </a:r>
                      <a:endParaRPr kumimoji="0" lang="ko-KR" altLang="en-US" sz="1800" b="0"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1151687">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smtClean="0">
                          <a:ln>
                            <a:noFill/>
                          </a:ln>
                          <a:solidFill>
                            <a:srgbClr val="000000"/>
                          </a:solidFill>
                          <a:effectLst/>
                          <a:latin typeface="Tahoma" pitchFamily="34" charset="0"/>
                          <a:ea typeface="굴림" pitchFamily="50" charset="-127"/>
                        </a:rPr>
                        <a:t>Programming Model</a:t>
                      </a:r>
                      <a:endParaRPr kumimoji="0" lang="ko-KR" altLang="en-US" sz="1800" b="1" i="0" u="none" strike="noStrike" cap="none" normalizeH="0" baseline="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rPr>
                        <a:t>Declarative</a:t>
                      </a: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rPr>
                        <a:t>(SQL)</a:t>
                      </a:r>
                      <a:endParaRPr kumimoji="0" lang="ko-KR" altLang="en-US" sz="1800" b="0"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rPr>
                        <a:t>Imperative</a:t>
                      </a: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rPr>
                        <a:t>(C/C++, Java, …)</a:t>
                      </a: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smtClean="0">
                          <a:ln>
                            <a:noFill/>
                          </a:ln>
                          <a:solidFill>
                            <a:srgbClr val="000000"/>
                          </a:solidFill>
                          <a:effectLst/>
                          <a:latin typeface="Tahoma" pitchFamily="34" charset="0"/>
                          <a:ea typeface="굴림" pitchFamily="50" charset="-127"/>
                        </a:rPr>
                        <a:t>Extensions through </a:t>
                      </a:r>
                    </a:p>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smtClean="0">
                          <a:ln>
                            <a:noFill/>
                          </a:ln>
                          <a:solidFill>
                            <a:srgbClr val="FF0000"/>
                          </a:solidFill>
                          <a:effectLst/>
                          <a:latin typeface="Tahoma" pitchFamily="34" charset="0"/>
                          <a:ea typeface="굴림" pitchFamily="50" charset="-127"/>
                        </a:rPr>
                        <a:t>Pig</a:t>
                      </a:r>
                      <a:r>
                        <a:rPr kumimoji="0" lang="en-US" altLang="ko-KR" sz="1800" b="1" i="0" u="none" strike="noStrike" cap="none" normalizeH="0" baseline="0" dirty="0" smtClean="0">
                          <a:ln>
                            <a:noFill/>
                          </a:ln>
                          <a:solidFill>
                            <a:srgbClr val="000000"/>
                          </a:solidFill>
                          <a:effectLst/>
                          <a:latin typeface="Tahoma" pitchFamily="34" charset="0"/>
                          <a:ea typeface="굴림" pitchFamily="50" charset="-127"/>
                        </a:rPr>
                        <a:t> and </a:t>
                      </a:r>
                      <a:r>
                        <a:rPr kumimoji="0" lang="en-US" altLang="ko-KR" sz="1800" b="1" i="0" u="none" strike="noStrike" cap="none" normalizeH="0" baseline="0" dirty="0" smtClean="0">
                          <a:ln>
                            <a:noFill/>
                          </a:ln>
                          <a:solidFill>
                            <a:srgbClr val="FF0000"/>
                          </a:solidFill>
                          <a:effectLst/>
                          <a:latin typeface="Tahoma" pitchFamily="34" charset="0"/>
                          <a:ea typeface="굴림" pitchFamily="50" charset="-127"/>
                        </a:rPr>
                        <a:t>Hive</a:t>
                      </a:r>
                      <a:endParaRPr kumimoji="0" lang="ko-KR" altLang="en-US" sz="1800" b="1" i="0" u="none" strike="noStrike" cap="none" normalizeH="0" baseline="0" dirty="0" smtClean="0">
                        <a:ln>
                          <a:noFill/>
                        </a:ln>
                        <a:solidFill>
                          <a:srgbClr val="FF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885917">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smtClean="0">
                          <a:ln>
                            <a:noFill/>
                          </a:ln>
                          <a:solidFill>
                            <a:srgbClr val="000000"/>
                          </a:solidFill>
                          <a:effectLst/>
                          <a:latin typeface="Tahoma" pitchFamily="34" charset="0"/>
                          <a:ea typeface="굴림" pitchFamily="50" charset="-127"/>
                        </a:rPr>
                        <a:t>Optimizations (Compression, Query Optimization)</a:t>
                      </a:r>
                      <a:endParaRPr kumimoji="0" lang="ko-KR" altLang="en-US" sz="1800" b="1"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sym typeface="Wingdings"/>
                        </a:rPr>
                        <a:t></a:t>
                      </a:r>
                      <a:endParaRPr kumimoji="0" lang="ko-KR" altLang="en-US" sz="1800" b="0"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rPr>
                        <a:t>Not out of the box</a:t>
                      </a:r>
                      <a:endParaRPr kumimoji="0" lang="ko-KR" altLang="en-US" sz="1800" b="0"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519851">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smtClean="0">
                          <a:ln>
                            <a:noFill/>
                          </a:ln>
                          <a:solidFill>
                            <a:srgbClr val="000000"/>
                          </a:solidFill>
                          <a:effectLst/>
                          <a:latin typeface="Tahoma" pitchFamily="34" charset="0"/>
                          <a:ea typeface="굴림" pitchFamily="50" charset="-127"/>
                        </a:rPr>
                        <a:t>Flexibility</a:t>
                      </a:r>
                      <a:endParaRPr kumimoji="0" lang="ko-KR" altLang="en-US" sz="1800" b="1" i="0" u="none" strike="noStrike" cap="none" normalizeH="0" baseline="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rPr>
                        <a:t>Not out of the box</a:t>
                      </a:r>
                      <a:endParaRPr kumimoji="0" lang="ko-KR" altLang="en-US" sz="1800" b="0"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sym typeface="Wingdings"/>
                        </a:rPr>
                        <a:t></a:t>
                      </a:r>
                      <a:endParaRPr kumimoji="0" lang="ko-KR" altLang="en-US" sz="1800" b="0"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620147">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1" i="0" u="none" strike="noStrike" cap="none" normalizeH="0" baseline="0" dirty="0" smtClean="0">
                          <a:ln>
                            <a:noFill/>
                          </a:ln>
                          <a:solidFill>
                            <a:srgbClr val="000000"/>
                          </a:solidFill>
                          <a:effectLst/>
                          <a:latin typeface="Tahoma" pitchFamily="34" charset="0"/>
                          <a:ea typeface="굴림" pitchFamily="50" charset="-127"/>
                        </a:rPr>
                        <a:t>Fault Tolerance</a:t>
                      </a:r>
                      <a:endParaRPr kumimoji="0" lang="ko-KR" altLang="en-US" sz="1800" b="1"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rPr>
                        <a:t>Coarse grained techniques</a:t>
                      </a:r>
                      <a:endParaRPr kumimoji="0" lang="ko-KR" altLang="en-US" sz="1800" b="0"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800" b="0" i="0" u="none" strike="noStrike" cap="none" normalizeH="0" baseline="0" dirty="0" smtClean="0">
                          <a:ln>
                            <a:noFill/>
                          </a:ln>
                          <a:solidFill>
                            <a:srgbClr val="000000"/>
                          </a:solidFill>
                          <a:effectLst/>
                          <a:latin typeface="Tahoma" pitchFamily="34" charset="0"/>
                          <a:ea typeface="굴림" pitchFamily="50" charset="-127"/>
                          <a:sym typeface="Wingdings"/>
                        </a:rPr>
                        <a:t></a:t>
                      </a:r>
                      <a:endParaRPr kumimoji="0" lang="ko-KR" altLang="en-US" sz="1800" b="0" i="0" u="none" strike="noStrike" cap="none" normalizeH="0" baseline="0" dirty="0" smtClean="0">
                        <a:ln>
                          <a:noFill/>
                        </a:ln>
                        <a:solidFill>
                          <a:srgbClr val="000000"/>
                        </a:solidFill>
                        <a:effectLst/>
                        <a:latin typeface="Tahoma" pitchFamily="34" charset="0"/>
                        <a:ea typeface="굴림" pitchFamily="50" charset="-127"/>
                      </a:endParaRPr>
                    </a:p>
                  </a:txBody>
                  <a:tcPr marT="45729" marB="4572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4" name="Footer Placeholder 3"/>
          <p:cNvSpPr>
            <a:spLocks noGrp="1"/>
          </p:cNvSpPr>
          <p:nvPr>
            <p:ph type="ftr" sz="quarter" idx="11"/>
          </p:nvPr>
        </p:nvSpPr>
        <p:spPr/>
        <p:txBody>
          <a:bodyPr/>
          <a:lstStyle/>
          <a:p>
            <a:pPr>
              <a:defRPr/>
            </a:pPr>
            <a:r>
              <a:rPr lang="en-US" altLang="ko-KR" smtClean="0"/>
              <a:t>VLDB 2010 Tutorial</a:t>
            </a:r>
            <a:endParaRPr lang="en-US" altLang="ko-K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MapReduce: A step backwards?</a:t>
            </a:r>
            <a:endParaRPr lang="en-US" dirty="0"/>
          </a:p>
        </p:txBody>
      </p:sp>
      <p:sp>
        <p:nvSpPr>
          <p:cNvPr id="3" name="Content Placeholder 2"/>
          <p:cNvSpPr>
            <a:spLocks noGrp="1"/>
          </p:cNvSpPr>
          <p:nvPr>
            <p:ph idx="1"/>
          </p:nvPr>
        </p:nvSpPr>
        <p:spPr/>
        <p:txBody>
          <a:bodyPr>
            <a:normAutofit fontScale="92500" lnSpcReduction="10000"/>
          </a:bodyPr>
          <a:lstStyle/>
          <a:p>
            <a:r>
              <a:rPr lang="en-US" smtClean="0"/>
              <a:t>Don’t need 1000 nodes to process petabytes:</a:t>
            </a:r>
          </a:p>
          <a:p>
            <a:pPr lvl="1"/>
            <a:r>
              <a:rPr lang="en-US" smtClean="0"/>
              <a:t>Parallel DBs do it in fewer than 100 nodes</a:t>
            </a:r>
          </a:p>
          <a:p>
            <a:r>
              <a:rPr lang="en-US" smtClean="0"/>
              <a:t>No support for schema:</a:t>
            </a:r>
          </a:p>
          <a:p>
            <a:pPr lvl="1"/>
            <a:r>
              <a:rPr lang="en-US" smtClean="0"/>
              <a:t>Sharing across multiple MR programs difficult</a:t>
            </a:r>
          </a:p>
          <a:p>
            <a:r>
              <a:rPr lang="en-US" smtClean="0"/>
              <a:t>No indexing:</a:t>
            </a:r>
          </a:p>
          <a:p>
            <a:pPr lvl="1"/>
            <a:r>
              <a:rPr lang="en-US" smtClean="0"/>
              <a:t>Wasteful access to unnecessary data</a:t>
            </a:r>
          </a:p>
          <a:p>
            <a:r>
              <a:rPr lang="en-US" smtClean="0"/>
              <a:t>Non-declarative programming model:</a:t>
            </a:r>
          </a:p>
          <a:p>
            <a:pPr lvl="1"/>
            <a:r>
              <a:rPr lang="en-US" smtClean="0"/>
              <a:t>Requires highly-skilled programmers</a:t>
            </a:r>
          </a:p>
          <a:p>
            <a:r>
              <a:rPr lang="en-US" smtClean="0"/>
              <a:t>No support for JOINs:</a:t>
            </a:r>
          </a:p>
          <a:p>
            <a:pPr lvl="1"/>
            <a:r>
              <a:rPr lang="en-US" smtClean="0"/>
              <a:t>Requires multiple MR phases for the analysis</a:t>
            </a:r>
            <a:endParaRPr lang="en-US" dirty="0" smtClean="0"/>
          </a:p>
        </p:txBody>
      </p:sp>
      <p:pic>
        <p:nvPicPr>
          <p:cNvPr id="4" name="Picture 3"/>
          <p:cNvPicPr>
            <a:picLocks noChangeAspect="1"/>
          </p:cNvPicPr>
          <p:nvPr/>
        </p:nvPicPr>
        <p:blipFill>
          <a:blip r:embed="rId3" cstate="print">
            <a:alphaModFix amt="43000"/>
          </a:blip>
          <a:stretch>
            <a:fillRect/>
          </a:stretch>
        </p:blipFill>
        <p:spPr>
          <a:xfrm>
            <a:off x="990600" y="1219200"/>
            <a:ext cx="6629400" cy="5410200"/>
          </a:xfrm>
          <a:prstGeom prst="rect">
            <a:avLst/>
          </a:prstGeom>
        </p:spPr>
      </p:pic>
      <p:sp>
        <p:nvSpPr>
          <p:cNvPr id="6" name="Footer Placeholder 5"/>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0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20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20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20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20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dissolve">
                                      <p:cBhvr>
                                        <p:cTn id="4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MapReduce</a:t>
            </a:r>
            <a:r>
              <a:rPr lang="en-US" dirty="0" smtClean="0"/>
              <a:t> VS Parallel DB: Our 2¢</a:t>
            </a:r>
            <a:endParaRPr lang="en-US" dirty="0"/>
          </a:p>
        </p:txBody>
      </p:sp>
      <p:sp>
        <p:nvSpPr>
          <p:cNvPr id="3" name="Content Placeholder 2"/>
          <p:cNvSpPr>
            <a:spLocks noGrp="1"/>
          </p:cNvSpPr>
          <p:nvPr>
            <p:ph idx="1"/>
          </p:nvPr>
        </p:nvSpPr>
        <p:spPr/>
        <p:txBody>
          <a:bodyPr>
            <a:normAutofit fontScale="85000" lnSpcReduction="10000"/>
          </a:bodyPr>
          <a:lstStyle/>
          <a:p>
            <a:r>
              <a:rPr lang="en-US" smtClean="0"/>
              <a:t>Web application data is inherently distributed on a large number of sites:</a:t>
            </a:r>
          </a:p>
          <a:p>
            <a:pPr lvl="1"/>
            <a:r>
              <a:rPr lang="en-US" smtClean="0"/>
              <a:t>Funneling data to DB nodes is a failed strategy</a:t>
            </a:r>
          </a:p>
          <a:p>
            <a:r>
              <a:rPr lang="en-US" smtClean="0"/>
              <a:t>Distributed and parallel programs difficult to develop:</a:t>
            </a:r>
          </a:p>
          <a:p>
            <a:pPr lvl="1"/>
            <a:r>
              <a:rPr lang="en-US" smtClean="0"/>
              <a:t>Failures and dynamics in the cloud</a:t>
            </a:r>
          </a:p>
          <a:p>
            <a:r>
              <a:rPr lang="en-US" smtClean="0"/>
              <a:t>Indexing:</a:t>
            </a:r>
          </a:p>
          <a:p>
            <a:pPr lvl="1"/>
            <a:r>
              <a:rPr lang="en-US" smtClean="0"/>
              <a:t>Sequential Disk access 10 times faster than random access. </a:t>
            </a:r>
          </a:p>
          <a:p>
            <a:pPr lvl="1"/>
            <a:r>
              <a:rPr lang="en-US" smtClean="0"/>
              <a:t>Not clear if indexing is the right strategy.</a:t>
            </a:r>
          </a:p>
          <a:p>
            <a:r>
              <a:rPr lang="en-US" smtClean="0"/>
              <a:t>Complex queries:</a:t>
            </a:r>
          </a:p>
          <a:p>
            <a:pPr lvl="1"/>
            <a:r>
              <a:rPr lang="en-US" smtClean="0"/>
              <a:t>DB community needs to JOIN hands with MR</a:t>
            </a:r>
            <a:endParaRPr lang="en-US" dirty="0"/>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chemeClr val="accent1"/>
                </a:solidFill>
              </a:rPr>
              <a:t>Data Analytics in the Cloud</a:t>
            </a:r>
            <a:br>
              <a:rPr lang="en-US" b="1" dirty="0" smtClean="0">
                <a:solidFill>
                  <a:schemeClr val="accent1"/>
                </a:solidFill>
              </a:rPr>
            </a:br>
            <a:r>
              <a:rPr lang="en-US" sz="3200" b="1" dirty="0" smtClean="0">
                <a:solidFill>
                  <a:schemeClr val="accent1"/>
                </a:solidFill>
              </a:rPr>
              <a:t>New Challenges and Opportunities</a:t>
            </a:r>
            <a:endParaRPr lang="en-US" sz="3200" b="1" dirty="0">
              <a:solidFill>
                <a:schemeClr val="accent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Paradigm Shift in Computing</a:t>
            </a:r>
            <a:endParaRPr lang="en-US" dirty="0"/>
          </a:p>
        </p:txBody>
      </p:sp>
      <p:sp>
        <p:nvSpPr>
          <p:cNvPr id="3" name="Content Placeholder 2"/>
          <p:cNvSpPr>
            <a:spLocks noGrp="1"/>
          </p:cNvSpPr>
          <p:nvPr>
            <p:ph idx="1"/>
          </p:nvPr>
        </p:nvSpPr>
        <p:spPr/>
        <p:txBody>
          <a:bodyPr/>
          <a:lstStyle/>
          <a:p>
            <a:endParaRPr lang="en-US" dirty="0"/>
          </a:p>
        </p:txBody>
      </p:sp>
      <p:pic>
        <p:nvPicPr>
          <p:cNvPr id="6" name="Picture 5" descr="MoonCloud.jpg"/>
          <p:cNvPicPr>
            <a:picLocks noChangeAspect="1"/>
          </p:cNvPicPr>
          <p:nvPr/>
        </p:nvPicPr>
        <p:blipFill>
          <a:blip r:embed="rId3" cstate="print"/>
          <a:stretch>
            <a:fillRect/>
          </a:stretch>
        </p:blipFill>
        <p:spPr>
          <a:xfrm>
            <a:off x="0" y="1408176"/>
            <a:ext cx="9144000" cy="5449824"/>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6381750" y="2152650"/>
            <a:ext cx="2305050" cy="819150"/>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2547937" y="1295400"/>
            <a:ext cx="3471863" cy="690562"/>
          </a:xfrm>
          <a:prstGeom prst="rect">
            <a:avLst/>
          </a:prstGeom>
          <a:noFill/>
          <a:ln w="9525">
            <a:no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533400" y="2438400"/>
            <a:ext cx="2209800" cy="838200"/>
          </a:xfrm>
          <a:prstGeom prst="rect">
            <a:avLst/>
          </a:prstGeom>
          <a:noFill/>
          <a:ln w="9525">
            <a:noFill/>
            <a:miter lim="800000"/>
            <a:headEnd/>
            <a:tailEnd/>
          </a:ln>
        </p:spPr>
      </p:pic>
      <p:pic>
        <p:nvPicPr>
          <p:cNvPr id="1029" name="Picture 5"/>
          <p:cNvPicPr>
            <a:picLocks noChangeAspect="1" noChangeArrowheads="1"/>
          </p:cNvPicPr>
          <p:nvPr/>
        </p:nvPicPr>
        <p:blipFill>
          <a:blip r:embed="rId7" cstate="print"/>
          <a:srcRect/>
          <a:stretch>
            <a:fillRect/>
          </a:stretch>
        </p:blipFill>
        <p:spPr bwMode="auto">
          <a:xfrm>
            <a:off x="609600" y="5257800"/>
            <a:ext cx="2647950" cy="762000"/>
          </a:xfrm>
          <a:prstGeom prst="rect">
            <a:avLst/>
          </a:prstGeom>
          <a:noFill/>
          <a:ln w="9525">
            <a:noFill/>
            <a:miter lim="800000"/>
            <a:headEnd/>
            <a:tailEnd/>
          </a:ln>
        </p:spPr>
      </p:pic>
      <p:pic>
        <p:nvPicPr>
          <p:cNvPr id="1032" name="Picture 8"/>
          <p:cNvPicPr>
            <a:picLocks noChangeAspect="1" noChangeArrowheads="1"/>
          </p:cNvPicPr>
          <p:nvPr/>
        </p:nvPicPr>
        <p:blipFill>
          <a:blip r:embed="rId8" cstate="print"/>
          <a:srcRect/>
          <a:stretch>
            <a:fillRect/>
          </a:stretch>
        </p:blipFill>
        <p:spPr bwMode="auto">
          <a:xfrm>
            <a:off x="6019800" y="5257800"/>
            <a:ext cx="2933700" cy="762000"/>
          </a:xfrm>
          <a:prstGeom prst="rect">
            <a:avLst/>
          </a:prstGeom>
          <a:noFill/>
          <a:ln w="9525">
            <a:noFill/>
            <a:miter lim="800000"/>
            <a:headEnd/>
            <a:tailEnd/>
          </a:ln>
        </p:spPr>
      </p:pic>
      <p:pic>
        <p:nvPicPr>
          <p:cNvPr id="1035" name="Picture 11"/>
          <p:cNvPicPr>
            <a:picLocks noChangeAspect="1" noChangeArrowheads="1"/>
          </p:cNvPicPr>
          <p:nvPr/>
        </p:nvPicPr>
        <p:blipFill>
          <a:blip r:embed="rId9" cstate="print"/>
          <a:srcRect/>
          <a:stretch>
            <a:fillRect/>
          </a:stretch>
        </p:blipFill>
        <p:spPr bwMode="auto">
          <a:xfrm>
            <a:off x="3862387" y="5310188"/>
            <a:ext cx="1624013" cy="709612"/>
          </a:xfrm>
          <a:prstGeom prst="rect">
            <a:avLst/>
          </a:prstGeom>
          <a:noFill/>
          <a:ln w="9525">
            <a:noFill/>
            <a:miter lim="800000"/>
            <a:headEnd/>
            <a:tailEnd/>
          </a:ln>
        </p:spPr>
      </p:pic>
      <p:pic>
        <p:nvPicPr>
          <p:cNvPr id="1036" name="Picture 12"/>
          <p:cNvPicPr>
            <a:picLocks noChangeAspect="1" noChangeArrowheads="1"/>
          </p:cNvPicPr>
          <p:nvPr/>
        </p:nvPicPr>
        <p:blipFill>
          <a:blip r:embed="rId10" cstate="print"/>
          <a:srcRect/>
          <a:stretch>
            <a:fillRect/>
          </a:stretch>
        </p:blipFill>
        <p:spPr bwMode="auto">
          <a:xfrm>
            <a:off x="1828800" y="4143375"/>
            <a:ext cx="2562225" cy="733425"/>
          </a:xfrm>
          <a:prstGeom prst="rect">
            <a:avLst/>
          </a:prstGeom>
          <a:noFill/>
          <a:ln w="9525">
            <a:noFill/>
            <a:miter lim="800000"/>
            <a:headEnd/>
            <a:tailEnd/>
          </a:ln>
        </p:spPr>
      </p:pic>
      <p:pic>
        <p:nvPicPr>
          <p:cNvPr id="1037" name="Picture 13"/>
          <p:cNvPicPr>
            <a:picLocks noChangeAspect="1" noChangeArrowheads="1"/>
          </p:cNvPicPr>
          <p:nvPr/>
        </p:nvPicPr>
        <p:blipFill>
          <a:blip r:embed="rId11" cstate="print"/>
          <a:srcRect/>
          <a:stretch>
            <a:fillRect/>
          </a:stretch>
        </p:blipFill>
        <p:spPr bwMode="auto">
          <a:xfrm>
            <a:off x="3505200" y="2438400"/>
            <a:ext cx="1733550" cy="1295400"/>
          </a:xfrm>
          <a:prstGeom prst="rect">
            <a:avLst/>
          </a:prstGeom>
          <a:noFill/>
          <a:ln w="9525">
            <a:noFill/>
            <a:miter lim="800000"/>
            <a:headEnd/>
            <a:tailEnd/>
          </a:ln>
        </p:spPr>
      </p:pic>
      <p:pic>
        <p:nvPicPr>
          <p:cNvPr id="1038" name="Picture 14"/>
          <p:cNvPicPr>
            <a:picLocks noChangeAspect="1" noChangeArrowheads="1"/>
          </p:cNvPicPr>
          <p:nvPr/>
        </p:nvPicPr>
        <p:blipFill>
          <a:blip r:embed="rId12" cstate="print"/>
          <a:srcRect/>
          <a:stretch>
            <a:fillRect/>
          </a:stretch>
        </p:blipFill>
        <p:spPr bwMode="auto">
          <a:xfrm>
            <a:off x="4857750" y="4648200"/>
            <a:ext cx="4057650" cy="457200"/>
          </a:xfrm>
          <a:prstGeom prst="rect">
            <a:avLst/>
          </a:prstGeom>
          <a:noFill/>
          <a:ln w="9525">
            <a:noFill/>
            <a:miter lim="800000"/>
            <a:headEnd/>
            <a:tailEnd/>
          </a:ln>
        </p:spPr>
      </p:pic>
      <p:pic>
        <p:nvPicPr>
          <p:cNvPr id="1039" name="Picture 15"/>
          <p:cNvPicPr>
            <a:picLocks noChangeAspect="1" noChangeArrowheads="1"/>
          </p:cNvPicPr>
          <p:nvPr/>
        </p:nvPicPr>
        <p:blipFill>
          <a:blip r:embed="rId13" cstate="print"/>
          <a:srcRect/>
          <a:stretch>
            <a:fillRect/>
          </a:stretch>
        </p:blipFill>
        <p:spPr bwMode="auto">
          <a:xfrm>
            <a:off x="685800" y="3543300"/>
            <a:ext cx="628650" cy="723900"/>
          </a:xfrm>
          <a:prstGeom prst="rect">
            <a:avLst/>
          </a:prstGeom>
          <a:noFill/>
          <a:ln w="9525">
            <a:noFill/>
            <a:miter lim="800000"/>
            <a:headEnd/>
            <a:tailEnd/>
          </a:ln>
        </p:spPr>
      </p:pic>
      <p:pic>
        <p:nvPicPr>
          <p:cNvPr id="1040" name="Picture 16"/>
          <p:cNvPicPr>
            <a:picLocks noChangeAspect="1" noChangeArrowheads="1"/>
          </p:cNvPicPr>
          <p:nvPr/>
        </p:nvPicPr>
        <p:blipFill>
          <a:blip r:embed="rId14" cstate="print"/>
          <a:srcRect/>
          <a:stretch>
            <a:fillRect/>
          </a:stretch>
        </p:blipFill>
        <p:spPr bwMode="auto">
          <a:xfrm>
            <a:off x="6057900" y="3438525"/>
            <a:ext cx="2857500" cy="676275"/>
          </a:xfrm>
          <a:prstGeom prst="rect">
            <a:avLst/>
          </a:prstGeom>
          <a:noFill/>
          <a:ln w="9525">
            <a:noFill/>
            <a:miter lim="800000"/>
            <a:headEnd/>
            <a:tailEnd/>
          </a:ln>
        </p:spPr>
      </p:pic>
      <p:pic>
        <p:nvPicPr>
          <p:cNvPr id="1041" name="Picture 17"/>
          <p:cNvPicPr>
            <a:picLocks noChangeAspect="1" noChangeArrowheads="1"/>
          </p:cNvPicPr>
          <p:nvPr/>
        </p:nvPicPr>
        <p:blipFill>
          <a:blip r:embed="rId15" cstate="print"/>
          <a:srcRect/>
          <a:stretch>
            <a:fillRect/>
          </a:stretch>
        </p:blipFill>
        <p:spPr bwMode="auto">
          <a:xfrm>
            <a:off x="2590800" y="6172200"/>
            <a:ext cx="2009775" cy="685800"/>
          </a:xfrm>
          <a:prstGeom prst="rect">
            <a:avLst/>
          </a:prstGeom>
          <a:noFill/>
          <a:ln w="9525">
            <a:noFill/>
            <a:miter lim="800000"/>
            <a:headEnd/>
            <a:tailEnd/>
          </a:ln>
        </p:spPr>
      </p:pic>
      <p:pic>
        <p:nvPicPr>
          <p:cNvPr id="10242" name="Picture 2"/>
          <p:cNvPicPr>
            <a:picLocks noChangeAspect="1" noChangeArrowheads="1"/>
          </p:cNvPicPr>
          <p:nvPr/>
        </p:nvPicPr>
        <p:blipFill>
          <a:blip r:embed="rId16" cstate="print"/>
          <a:srcRect/>
          <a:stretch>
            <a:fillRect/>
          </a:stretch>
        </p:blipFill>
        <p:spPr bwMode="auto">
          <a:xfrm>
            <a:off x="4800600" y="6172200"/>
            <a:ext cx="2085975" cy="685800"/>
          </a:xfrm>
          <a:prstGeom prst="rect">
            <a:avLst/>
          </a:prstGeom>
          <a:noFill/>
          <a:ln w="9525">
            <a:noFill/>
            <a:miter lim="800000"/>
            <a:headEnd/>
            <a:tailEnd/>
          </a:ln>
        </p:spPr>
      </p:pic>
      <p:sp>
        <p:nvSpPr>
          <p:cNvPr id="19" name="Footer Placeholder 18"/>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3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02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02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03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03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038"/>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040"/>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1032"/>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500"/>
                                  </p:stCondLst>
                                  <p:childTnLst>
                                    <p:set>
                                      <p:cBhvr>
                                        <p:cTn id="33" dur="1" fill="hold">
                                          <p:stCondLst>
                                            <p:cond delay="0"/>
                                          </p:stCondLst>
                                        </p:cTn>
                                        <p:tgtEl>
                                          <p:spTgt spid="1035"/>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nodeType="afterEffect">
                                  <p:stCondLst>
                                    <p:cond delay="500"/>
                                  </p:stCondLst>
                                  <p:childTnLst>
                                    <p:set>
                                      <p:cBhvr>
                                        <p:cTn id="36" dur="1" fill="hold">
                                          <p:stCondLst>
                                            <p:cond delay="0"/>
                                          </p:stCondLst>
                                        </p:cTn>
                                        <p:tgtEl>
                                          <p:spTgt spid="1029"/>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500"/>
                                  </p:stCondLst>
                                  <p:childTnLst>
                                    <p:set>
                                      <p:cBhvr>
                                        <p:cTn id="39" dur="1" fill="hold">
                                          <p:stCondLst>
                                            <p:cond delay="0"/>
                                          </p:stCondLst>
                                        </p:cTn>
                                        <p:tgtEl>
                                          <p:spTgt spid="1041"/>
                                        </p:tgtEl>
                                        <p:attrNameLst>
                                          <p:attrName>style.visibility</p:attrName>
                                        </p:attrNameLst>
                                      </p:cBhvr>
                                      <p:to>
                                        <p:strVal val="visible"/>
                                      </p:to>
                                    </p:set>
                                  </p:childTnLst>
                                </p:cTn>
                              </p:par>
                            </p:childTnLst>
                          </p:cTn>
                        </p:par>
                        <p:par>
                          <p:cTn id="40" fill="hold">
                            <p:stCondLst>
                              <p:cond delay="5500"/>
                            </p:stCondLst>
                            <p:childTnLst>
                              <p:par>
                                <p:cTn id="41" presetID="1" presetClass="entr" presetSubtype="0" fill="hold" nodeType="afterEffect">
                                  <p:stCondLst>
                                    <p:cond delay="500"/>
                                  </p:stCondLst>
                                  <p:childTnLst>
                                    <p:set>
                                      <p:cBhvr>
                                        <p:cTn id="42"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Conjectures</a:t>
            </a:r>
            <a:endParaRPr lang="en-US" dirty="0"/>
          </a:p>
        </p:txBody>
      </p:sp>
      <p:sp>
        <p:nvSpPr>
          <p:cNvPr id="3" name="Content Placeholder 2"/>
          <p:cNvSpPr>
            <a:spLocks noGrp="1"/>
          </p:cNvSpPr>
          <p:nvPr>
            <p:ph idx="1"/>
          </p:nvPr>
        </p:nvSpPr>
        <p:spPr/>
        <p:txBody>
          <a:bodyPr>
            <a:normAutofit/>
          </a:bodyPr>
          <a:lstStyle/>
          <a:p>
            <a:r>
              <a:rPr lang="en-US" dirty="0" smtClean="0"/>
              <a:t>New breed of Analysts:</a:t>
            </a:r>
          </a:p>
          <a:p>
            <a:pPr lvl="1"/>
            <a:r>
              <a:rPr lang="en-US" dirty="0" smtClean="0"/>
              <a:t>Information-savvy users</a:t>
            </a:r>
          </a:p>
          <a:p>
            <a:pPr lvl="1"/>
            <a:r>
              <a:rPr lang="en-US" dirty="0" smtClean="0"/>
              <a:t>Most users will become nimble analysts</a:t>
            </a:r>
          </a:p>
          <a:p>
            <a:pPr lvl="1"/>
            <a:r>
              <a:rPr lang="en-US" dirty="0" smtClean="0"/>
              <a:t>Most transactional decisions will be preceded by a detailed analysis</a:t>
            </a:r>
          </a:p>
          <a:p>
            <a:pPr lvl="1">
              <a:buNone/>
            </a:pPr>
            <a:endParaRPr lang="en-US" dirty="0" smtClean="0"/>
          </a:p>
          <a:p>
            <a:r>
              <a:rPr lang="en-US" dirty="0" smtClean="0"/>
              <a:t>Convergence of OLAP and OLTP:</a:t>
            </a:r>
          </a:p>
          <a:p>
            <a:pPr lvl="1"/>
            <a:r>
              <a:rPr lang="en-US" dirty="0" smtClean="0"/>
              <a:t>Both from the application point-of-view and from the infrastructure point-of-view</a:t>
            </a:r>
          </a:p>
          <a:p>
            <a:pPr lvl="1">
              <a:buNone/>
            </a:pPr>
            <a:endParaRPr lang="en-US" dirty="0"/>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Analytics Evolution</a:t>
            </a:r>
            <a:endParaRPr lang="en-US" dirty="0"/>
          </a:p>
        </p:txBody>
      </p:sp>
      <p:sp>
        <p:nvSpPr>
          <p:cNvPr id="7" name="Trapezoid 6"/>
          <p:cNvSpPr/>
          <p:nvPr/>
        </p:nvSpPr>
        <p:spPr>
          <a:xfrm>
            <a:off x="457200" y="5032248"/>
            <a:ext cx="2819400" cy="1216152"/>
          </a:xfrm>
          <a:prstGeom prst="trapezoid">
            <a:avLst/>
          </a:prstGeom>
          <a:solidFill>
            <a:srgbClr val="3792AA"/>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a:p>
            <a:pPr algn="ctr"/>
            <a:r>
              <a:rPr lang="en-US" b="1" dirty="0" smtClean="0">
                <a:solidFill>
                  <a:schemeClr val="bg1"/>
                </a:solidFill>
                <a:latin typeface="Arial"/>
              </a:rPr>
              <a:t>Operational:</a:t>
            </a:r>
          </a:p>
          <a:p>
            <a:pPr algn="ctr"/>
            <a:r>
              <a:rPr lang="en-US" b="1" dirty="0" smtClean="0">
                <a:solidFill>
                  <a:schemeClr val="bg1"/>
                </a:solidFill>
                <a:latin typeface="Arial"/>
              </a:rPr>
              <a:t>Reporting</a:t>
            </a:r>
            <a:endParaRPr lang="en-US" b="1" dirty="0">
              <a:solidFill>
                <a:schemeClr val="bg1"/>
              </a:solidFill>
              <a:latin typeface="Arial"/>
            </a:endParaRPr>
          </a:p>
        </p:txBody>
      </p:sp>
      <p:sp>
        <p:nvSpPr>
          <p:cNvPr id="8" name="Trapezoid 7"/>
          <p:cNvSpPr/>
          <p:nvPr/>
        </p:nvSpPr>
        <p:spPr>
          <a:xfrm>
            <a:off x="762000" y="3813048"/>
            <a:ext cx="2209800" cy="1216152"/>
          </a:xfrm>
          <a:prstGeom prst="trapezoid">
            <a:avLst/>
          </a:prstGeom>
          <a:solidFill>
            <a:srgbClr val="3792AA"/>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a:rPr>
              <a:t>Tactical: </a:t>
            </a:r>
          </a:p>
          <a:p>
            <a:pPr algn="ctr"/>
            <a:r>
              <a:rPr lang="en-US" b="1" dirty="0" smtClean="0">
                <a:latin typeface="Arial"/>
              </a:rPr>
              <a:t>Data Analysis</a:t>
            </a:r>
            <a:endParaRPr lang="en-US" b="1" dirty="0">
              <a:latin typeface="Arial"/>
            </a:endParaRPr>
          </a:p>
        </p:txBody>
      </p:sp>
      <p:sp>
        <p:nvSpPr>
          <p:cNvPr id="11" name="Trapezoid 10"/>
          <p:cNvSpPr/>
          <p:nvPr/>
        </p:nvSpPr>
        <p:spPr>
          <a:xfrm>
            <a:off x="1066800" y="2819400"/>
            <a:ext cx="1600200" cy="987552"/>
          </a:xfrm>
          <a:prstGeom prst="trapezoid">
            <a:avLst/>
          </a:prstGeom>
          <a:solidFill>
            <a:srgbClr val="3792AA"/>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a:rPr>
              <a:t>Strategic:  Mining &amp;</a:t>
            </a:r>
          </a:p>
          <a:p>
            <a:pPr algn="ctr"/>
            <a:r>
              <a:rPr lang="en-US" b="1" dirty="0" smtClean="0">
                <a:latin typeface="Arial"/>
              </a:rPr>
              <a:t>Statistics</a:t>
            </a:r>
            <a:endParaRPr lang="en-US" b="1" dirty="0">
              <a:latin typeface="Arial"/>
            </a:endParaRPr>
          </a:p>
        </p:txBody>
      </p:sp>
      <p:sp>
        <p:nvSpPr>
          <p:cNvPr id="17" name="Cloud Callout 16"/>
          <p:cNvSpPr/>
          <p:nvPr/>
        </p:nvSpPr>
        <p:spPr>
          <a:xfrm>
            <a:off x="838200" y="1828800"/>
            <a:ext cx="2057400" cy="917448"/>
          </a:xfrm>
          <a:prstGeom prst="cloudCallout">
            <a:avLst/>
          </a:prstGeom>
          <a:solidFill>
            <a:schemeClr val="accent2">
              <a:lumMod val="75000"/>
            </a:schemeClr>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smtClean="0">
                <a:latin typeface="Arial"/>
              </a:rPr>
              <a:t>Future: Learning?</a:t>
            </a:r>
            <a:endParaRPr lang="en-US" b="1" i="1" dirty="0">
              <a:latin typeface="Arial"/>
            </a:endParaRPr>
          </a:p>
        </p:txBody>
      </p:sp>
      <p:pic>
        <p:nvPicPr>
          <p:cNvPr id="1028" name="Picture 4" descr="http://www.tuppas.com/images/downtimecollage.gif"/>
          <p:cNvPicPr>
            <a:picLocks noChangeAspect="1" noChangeArrowheads="1"/>
          </p:cNvPicPr>
          <p:nvPr/>
        </p:nvPicPr>
        <p:blipFill>
          <a:blip r:embed="rId3" cstate="print"/>
          <a:srcRect/>
          <a:stretch>
            <a:fillRect/>
          </a:stretch>
        </p:blipFill>
        <p:spPr bwMode="auto">
          <a:xfrm>
            <a:off x="3429000" y="5113337"/>
            <a:ext cx="5143500" cy="1135063"/>
          </a:xfrm>
          <a:prstGeom prst="rect">
            <a:avLst/>
          </a:prstGeom>
          <a:noFill/>
        </p:spPr>
      </p:pic>
      <p:grpSp>
        <p:nvGrpSpPr>
          <p:cNvPr id="2" name="Group 17"/>
          <p:cNvGrpSpPr/>
          <p:nvPr/>
        </p:nvGrpSpPr>
        <p:grpSpPr>
          <a:xfrm>
            <a:off x="3063875" y="3810000"/>
            <a:ext cx="5699125" cy="1154113"/>
            <a:chOff x="3063875" y="3810000"/>
            <a:chExt cx="5699125" cy="1154113"/>
          </a:xfrm>
        </p:grpSpPr>
        <p:pic>
          <p:nvPicPr>
            <p:cNvPr id="1030" name="Picture 6" descr="http://numeral.com/geringArchive/2006/John_F_Simon_Jr_images/Simon_datacube.jpg"/>
            <p:cNvPicPr>
              <a:picLocks noChangeAspect="1" noChangeArrowheads="1"/>
            </p:cNvPicPr>
            <p:nvPr/>
          </p:nvPicPr>
          <p:blipFill>
            <a:blip r:embed="rId4" cstate="print"/>
            <a:srcRect/>
            <a:stretch>
              <a:fillRect/>
            </a:stretch>
          </p:blipFill>
          <p:spPr bwMode="auto">
            <a:xfrm>
              <a:off x="3063875" y="3886200"/>
              <a:ext cx="2041525" cy="1066800"/>
            </a:xfrm>
            <a:prstGeom prst="rect">
              <a:avLst/>
            </a:prstGeom>
            <a:noFill/>
          </p:spPr>
        </p:pic>
        <p:pic>
          <p:nvPicPr>
            <p:cNvPr id="1036" name="Picture 12" descr="http://www.holyfamilycatalog.com/Images/data%20cube%20270x200.jpg"/>
            <p:cNvPicPr>
              <a:picLocks noChangeAspect="1" noChangeArrowheads="1"/>
            </p:cNvPicPr>
            <p:nvPr/>
          </p:nvPicPr>
          <p:blipFill>
            <a:blip r:embed="rId5" cstate="print"/>
            <a:srcRect/>
            <a:stretch>
              <a:fillRect/>
            </a:stretch>
          </p:blipFill>
          <p:spPr bwMode="auto">
            <a:xfrm>
              <a:off x="5295900" y="3886200"/>
              <a:ext cx="1333500" cy="1077913"/>
            </a:xfrm>
            <a:prstGeom prst="rect">
              <a:avLst/>
            </a:prstGeom>
            <a:noFill/>
          </p:spPr>
        </p:pic>
        <p:pic>
          <p:nvPicPr>
            <p:cNvPr id="1038" name="Picture 14" descr="http://www.caha.es/pmas/PMAS_OVERVIEW/images/IFS_principle.gif"/>
            <p:cNvPicPr>
              <a:picLocks noChangeAspect="1" noChangeArrowheads="1"/>
            </p:cNvPicPr>
            <p:nvPr/>
          </p:nvPicPr>
          <p:blipFill>
            <a:blip r:embed="rId6" cstate="print"/>
            <a:srcRect/>
            <a:stretch>
              <a:fillRect/>
            </a:stretch>
          </p:blipFill>
          <p:spPr bwMode="auto">
            <a:xfrm>
              <a:off x="6705600" y="3810000"/>
              <a:ext cx="2057400" cy="1143000"/>
            </a:xfrm>
            <a:prstGeom prst="rect">
              <a:avLst/>
            </a:prstGeom>
            <a:noFill/>
          </p:spPr>
        </p:pic>
      </p:grpSp>
      <p:grpSp>
        <p:nvGrpSpPr>
          <p:cNvPr id="3" name="Group 18"/>
          <p:cNvGrpSpPr/>
          <p:nvPr/>
        </p:nvGrpSpPr>
        <p:grpSpPr>
          <a:xfrm>
            <a:off x="2895600" y="2590799"/>
            <a:ext cx="5715000" cy="1219201"/>
            <a:chOff x="2895600" y="2590799"/>
            <a:chExt cx="5715000" cy="1219201"/>
          </a:xfrm>
        </p:grpSpPr>
        <p:pic>
          <p:nvPicPr>
            <p:cNvPr id="1032" name="Picture 8" descr="C:\Documents and Settings\DCSDA\Local Settings\Temporary Internet Files\Content.IE5\CPUJG5QB\img163[1].gif"/>
            <p:cNvPicPr>
              <a:picLocks noChangeAspect="1" noChangeArrowheads="1"/>
            </p:cNvPicPr>
            <p:nvPr/>
          </p:nvPicPr>
          <p:blipFill>
            <a:blip r:embed="rId7" cstate="print"/>
            <a:srcRect/>
            <a:stretch>
              <a:fillRect/>
            </a:stretch>
          </p:blipFill>
          <p:spPr bwMode="auto">
            <a:xfrm>
              <a:off x="2895600" y="2743200"/>
              <a:ext cx="1676400" cy="1066800"/>
            </a:xfrm>
            <a:prstGeom prst="rect">
              <a:avLst/>
            </a:prstGeom>
            <a:noFill/>
          </p:spPr>
        </p:pic>
        <p:pic>
          <p:nvPicPr>
            <p:cNvPr id="1034" name="Picture 10" descr="http://www.zackenberg.dk/NR/rdonlyres/7EA23024-3DBF-4D92-8667-4DA60CB7DE3F/0/HyMap_Zack_on_DEM.jpg"/>
            <p:cNvPicPr>
              <a:picLocks noChangeAspect="1" noChangeArrowheads="1"/>
            </p:cNvPicPr>
            <p:nvPr/>
          </p:nvPicPr>
          <p:blipFill>
            <a:blip r:embed="rId8" cstate="print"/>
            <a:srcRect/>
            <a:stretch>
              <a:fillRect/>
            </a:stretch>
          </p:blipFill>
          <p:spPr bwMode="auto">
            <a:xfrm>
              <a:off x="4800601" y="2743200"/>
              <a:ext cx="1752599" cy="982663"/>
            </a:xfrm>
            <a:prstGeom prst="rect">
              <a:avLst/>
            </a:prstGeom>
            <a:noFill/>
          </p:spPr>
        </p:pic>
        <p:pic>
          <p:nvPicPr>
            <p:cNvPr id="1040" name="Picture 16" descr="http://www.nvc.cs.vt.edu/~ctlu/Project/WNView/wnv-vet-02.jpg"/>
            <p:cNvPicPr>
              <a:picLocks noChangeAspect="1" noChangeArrowheads="1"/>
            </p:cNvPicPr>
            <p:nvPr/>
          </p:nvPicPr>
          <p:blipFill>
            <a:blip r:embed="rId9" cstate="print"/>
            <a:srcRect/>
            <a:stretch>
              <a:fillRect/>
            </a:stretch>
          </p:blipFill>
          <p:spPr bwMode="auto">
            <a:xfrm>
              <a:off x="6705600" y="2590799"/>
              <a:ext cx="1905000" cy="1143001"/>
            </a:xfrm>
            <a:prstGeom prst="rect">
              <a:avLst/>
            </a:prstGeom>
            <a:noFill/>
          </p:spPr>
        </p:pic>
      </p:grpSp>
      <p:sp>
        <p:nvSpPr>
          <p:cNvPr id="16" name="Footer Placeholder 1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left)">
                                      <p:cBhvr>
                                        <p:cTn id="12" dur="10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heel(4)">
                                      <p:cBhvr>
                                        <p:cTn id="3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Data Analytics Needs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Very large data-sets</a:t>
            </a:r>
          </a:p>
          <a:p>
            <a:endParaRPr lang="en-US" dirty="0" smtClean="0"/>
          </a:p>
          <a:p>
            <a:r>
              <a:rPr lang="en-US" dirty="0" smtClean="0"/>
              <a:t>Different types of data-sets</a:t>
            </a:r>
          </a:p>
          <a:p>
            <a:endParaRPr lang="en-US" dirty="0" smtClean="0"/>
          </a:p>
          <a:p>
            <a:r>
              <a:rPr lang="en-US" dirty="0" smtClean="0"/>
              <a:t>No longer confined to confined to summarization and aggregation</a:t>
            </a:r>
          </a:p>
          <a:p>
            <a:endParaRPr lang="en-US" dirty="0" smtClean="0"/>
          </a:p>
          <a:p>
            <a:r>
              <a:rPr lang="en-US" dirty="0" smtClean="0"/>
              <a:t>Rather:</a:t>
            </a:r>
          </a:p>
          <a:p>
            <a:pPr lvl="1"/>
            <a:r>
              <a:rPr lang="en-US" dirty="0" smtClean="0"/>
              <a:t>Complex analyses based on data mining and statistical techniques</a:t>
            </a:r>
          </a:p>
          <a:p>
            <a:endParaRPr lang="en-US" dirty="0" smtClean="0"/>
          </a:p>
          <a:p>
            <a:r>
              <a:rPr lang="en-US" dirty="0" smtClean="0"/>
              <a:t>Question:</a:t>
            </a:r>
          </a:p>
          <a:p>
            <a:pPr lvl="1"/>
            <a:r>
              <a:rPr lang="en-US" dirty="0" smtClean="0"/>
              <a:t>Should this all be integrated at the level of SQL constructs?</a:t>
            </a:r>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Leveraging DBMS Technology for Scalable Analytics</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Scalable Analytics Innovations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Asynchronous Views over Cloud Data</a:t>
            </a:r>
          </a:p>
          <a:p>
            <a:pPr lvl="1"/>
            <a:r>
              <a:rPr lang="en-US" dirty="0" smtClean="0"/>
              <a:t>Yahoo! Research (SIGMOD’2009)</a:t>
            </a:r>
          </a:p>
          <a:p>
            <a:pPr lvl="1"/>
            <a:endParaRPr lang="en-US" dirty="0" smtClean="0">
              <a:solidFill>
                <a:schemeClr val="tx1">
                  <a:lumMod val="50000"/>
                  <a:lumOff val="50000"/>
                </a:schemeClr>
              </a:solidFill>
            </a:endParaRPr>
          </a:p>
          <a:p>
            <a:r>
              <a:rPr lang="en-US" dirty="0" err="1" smtClean="0">
                <a:solidFill>
                  <a:schemeClr val="tx1">
                    <a:lumMod val="50000"/>
                    <a:lumOff val="50000"/>
                  </a:schemeClr>
                </a:solidFill>
              </a:rPr>
              <a:t>DataPath</a:t>
            </a:r>
            <a:r>
              <a:rPr lang="en-US" dirty="0" smtClean="0">
                <a:solidFill>
                  <a:schemeClr val="tx1">
                    <a:lumMod val="50000"/>
                    <a:lumOff val="50000"/>
                  </a:schemeClr>
                </a:solidFill>
              </a:rPr>
              <a:t>: Data-centric Analytic Engine</a:t>
            </a:r>
          </a:p>
          <a:p>
            <a:pPr lvl="1"/>
            <a:r>
              <a:rPr lang="en-US" dirty="0" smtClean="0">
                <a:solidFill>
                  <a:schemeClr val="tx1">
                    <a:lumMod val="50000"/>
                    <a:lumOff val="50000"/>
                  </a:schemeClr>
                </a:solidFill>
              </a:rPr>
              <a:t>U Florida (Dobra) &amp; Rice (Jermaine) (SIGMOD’2010)</a:t>
            </a:r>
          </a:p>
          <a:p>
            <a:pPr lvl="1"/>
            <a:endParaRPr lang="en-US" dirty="0" smtClean="0"/>
          </a:p>
          <a:p>
            <a:r>
              <a:rPr lang="en-US" dirty="0" err="1" smtClean="0"/>
              <a:t>MapReduce</a:t>
            </a:r>
            <a:r>
              <a:rPr lang="en-US" dirty="0" smtClean="0"/>
              <a:t> innovations:</a:t>
            </a:r>
          </a:p>
          <a:p>
            <a:pPr lvl="1"/>
            <a:r>
              <a:rPr lang="en-US" dirty="0" err="1" smtClean="0">
                <a:solidFill>
                  <a:schemeClr val="tx1">
                    <a:lumMod val="50000"/>
                    <a:lumOff val="50000"/>
                  </a:schemeClr>
                </a:solidFill>
              </a:rPr>
              <a:t>MapReduce</a:t>
            </a:r>
            <a:r>
              <a:rPr lang="en-US" dirty="0" smtClean="0">
                <a:solidFill>
                  <a:schemeClr val="tx1">
                    <a:lumMod val="50000"/>
                    <a:lumOff val="50000"/>
                  </a:schemeClr>
                </a:solidFill>
              </a:rPr>
              <a:t> Online (</a:t>
            </a:r>
            <a:r>
              <a:rPr lang="en-US" dirty="0" err="1" smtClean="0">
                <a:solidFill>
                  <a:schemeClr val="tx1">
                    <a:lumMod val="50000"/>
                    <a:lumOff val="50000"/>
                  </a:schemeClr>
                </a:solidFill>
              </a:rPr>
              <a:t>UCBerkeley</a:t>
            </a:r>
            <a:r>
              <a:rPr lang="en-US" dirty="0" smtClean="0">
                <a:solidFill>
                  <a:schemeClr val="tx1">
                    <a:lumMod val="50000"/>
                    <a:lumOff val="50000"/>
                  </a:schemeClr>
                </a:solidFill>
              </a:rPr>
              <a:t>)</a:t>
            </a:r>
          </a:p>
          <a:p>
            <a:pPr lvl="1"/>
            <a:r>
              <a:rPr lang="en-US" dirty="0" err="1" smtClean="0"/>
              <a:t>HadoopDB</a:t>
            </a:r>
            <a:r>
              <a:rPr lang="en-US" dirty="0" smtClean="0"/>
              <a:t> (Yale)</a:t>
            </a:r>
          </a:p>
          <a:p>
            <a:pPr lvl="1"/>
            <a:r>
              <a:rPr lang="en-US" dirty="0" smtClean="0"/>
              <a:t>Multi-way Join in </a:t>
            </a:r>
            <a:r>
              <a:rPr lang="en-US" dirty="0" err="1" smtClean="0"/>
              <a:t>MapReduce</a:t>
            </a:r>
            <a:r>
              <a:rPr lang="en-US" dirty="0" smtClean="0"/>
              <a:t> (</a:t>
            </a:r>
            <a:r>
              <a:rPr lang="en-US" dirty="0" err="1" smtClean="0"/>
              <a:t>Afrati&amp;Ullman</a:t>
            </a:r>
            <a:r>
              <a:rPr lang="en-US" dirty="0" smtClean="0"/>
              <a:t>: EDBT’2010)</a:t>
            </a:r>
            <a:endParaRPr lang="en-US" dirty="0"/>
          </a:p>
        </p:txBody>
      </p:sp>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Key-value Stores</a:t>
            </a:r>
            <a:endParaRPr lang="en-US" dirty="0"/>
          </a:p>
        </p:txBody>
      </p:sp>
      <p:sp>
        <p:nvSpPr>
          <p:cNvPr id="3" name="Content Placeholder 2"/>
          <p:cNvSpPr>
            <a:spLocks noGrp="1"/>
          </p:cNvSpPr>
          <p:nvPr>
            <p:ph idx="1"/>
          </p:nvPr>
        </p:nvSpPr>
        <p:spPr/>
        <p:txBody>
          <a:bodyPr/>
          <a:lstStyle/>
          <a:p>
            <a:r>
              <a:rPr lang="en-US" dirty="0" smtClean="0"/>
              <a:t>Data-stores for Web applications &amp; analytics:</a:t>
            </a:r>
          </a:p>
          <a:p>
            <a:pPr lvl="1"/>
            <a:r>
              <a:rPr lang="en-US" dirty="0" smtClean="0"/>
              <a:t>PNUTS, </a:t>
            </a:r>
            <a:r>
              <a:rPr lang="en-US" dirty="0" err="1" smtClean="0"/>
              <a:t>BigTable</a:t>
            </a:r>
            <a:r>
              <a:rPr lang="en-US" dirty="0" smtClean="0"/>
              <a:t>, Dynamo, …</a:t>
            </a:r>
          </a:p>
          <a:p>
            <a:r>
              <a:rPr lang="en-US" dirty="0" smtClean="0"/>
              <a:t>Massive scale:</a:t>
            </a:r>
          </a:p>
          <a:p>
            <a:pPr lvl="1"/>
            <a:r>
              <a:rPr lang="en-US" dirty="0" smtClean="0"/>
              <a:t>Scalability, Elasticity, Fault-tolerance, &amp; Performance</a:t>
            </a:r>
          </a:p>
        </p:txBody>
      </p:sp>
      <p:cxnSp>
        <p:nvCxnSpPr>
          <p:cNvPr id="11" name="Straight Connector 10"/>
          <p:cNvCxnSpPr/>
          <p:nvPr/>
        </p:nvCxnSpPr>
        <p:spPr>
          <a:xfrm>
            <a:off x="2057400" y="4876800"/>
            <a:ext cx="5334000" cy="0"/>
          </a:xfrm>
          <a:prstGeom prst="line">
            <a:avLst/>
          </a:prstGeom>
          <a:ln w="38100">
            <a:solidFill>
              <a:srgbClr val="0070C0"/>
            </a:solidFill>
            <a:headEnd type="diamond" w="lg" len="med"/>
            <a:tailEnd type="diamond" w="lg" len="med"/>
          </a:ln>
          <a:effectLst/>
        </p:spPr>
        <p:style>
          <a:lnRef idx="1">
            <a:schemeClr val="accent1"/>
          </a:lnRef>
          <a:fillRef idx="0">
            <a:schemeClr val="accent1"/>
          </a:fillRef>
          <a:effectRef idx="0">
            <a:schemeClr val="accent1"/>
          </a:effectRef>
          <a:fontRef idx="minor">
            <a:schemeClr val="tx1"/>
          </a:fontRef>
        </p:style>
      </p:cxnSp>
      <p:sp>
        <p:nvSpPr>
          <p:cNvPr id="12" name="TextBox 9"/>
          <p:cNvSpPr txBox="1">
            <a:spLocks noChangeArrowheads="1"/>
          </p:cNvSpPr>
          <p:nvPr/>
        </p:nvSpPr>
        <p:spPr bwMode="auto">
          <a:xfrm>
            <a:off x="2403475" y="4495800"/>
            <a:ext cx="1863725" cy="369888"/>
          </a:xfrm>
          <a:prstGeom prst="rect">
            <a:avLst/>
          </a:prstGeom>
          <a:noFill/>
          <a:ln w="9525">
            <a:noFill/>
            <a:miter lim="800000"/>
            <a:headEnd/>
            <a:tailEnd/>
          </a:ln>
        </p:spPr>
        <p:txBody>
          <a:bodyPr wrap="none">
            <a:prstTxWarp prst="textNoShape">
              <a:avLst/>
            </a:prstTxWarp>
            <a:spAutoFit/>
          </a:bodyPr>
          <a:lstStyle/>
          <a:p>
            <a:r>
              <a:rPr lang="en-US" dirty="0">
                <a:latin typeface="Gill Sans MT" charset="-18"/>
              </a:rPr>
              <a:t>Weak consistency</a:t>
            </a:r>
          </a:p>
        </p:txBody>
      </p:sp>
      <p:cxnSp>
        <p:nvCxnSpPr>
          <p:cNvPr id="13" name="Straight Connector 12"/>
          <p:cNvCxnSpPr/>
          <p:nvPr/>
        </p:nvCxnSpPr>
        <p:spPr>
          <a:xfrm>
            <a:off x="2057400" y="5649913"/>
            <a:ext cx="5334000" cy="0"/>
          </a:xfrm>
          <a:prstGeom prst="line">
            <a:avLst/>
          </a:prstGeom>
          <a:ln w="38100">
            <a:solidFill>
              <a:srgbClr val="FF0000"/>
            </a:solidFill>
            <a:headEnd type="diamond" w="lg" len="med"/>
            <a:tailEnd type="diamond" w="lg" len="med"/>
          </a:ln>
          <a:effectLst/>
        </p:spPr>
        <p:style>
          <a:lnRef idx="1">
            <a:schemeClr val="accent1"/>
          </a:lnRef>
          <a:fillRef idx="0">
            <a:schemeClr val="accent1"/>
          </a:fillRef>
          <a:effectRef idx="0">
            <a:schemeClr val="accent1"/>
          </a:effectRef>
          <a:fontRef idx="minor">
            <a:schemeClr val="tx1"/>
          </a:fontRef>
        </p:style>
      </p:cxnSp>
      <p:sp>
        <p:nvSpPr>
          <p:cNvPr id="14" name="TextBox 15"/>
          <p:cNvSpPr txBox="1">
            <a:spLocks noChangeArrowheads="1"/>
          </p:cNvSpPr>
          <p:nvPr/>
        </p:nvSpPr>
        <p:spPr bwMode="auto">
          <a:xfrm>
            <a:off x="2438400" y="5268913"/>
            <a:ext cx="1544638" cy="369887"/>
          </a:xfrm>
          <a:prstGeom prst="rect">
            <a:avLst/>
          </a:prstGeom>
          <a:noFill/>
          <a:ln w="9525">
            <a:noFill/>
            <a:miter lim="800000"/>
            <a:headEnd/>
            <a:tailEnd/>
          </a:ln>
        </p:spPr>
        <p:txBody>
          <a:bodyPr wrap="none">
            <a:prstTxWarp prst="textNoShape">
              <a:avLst/>
            </a:prstTxWarp>
            <a:spAutoFit/>
          </a:bodyPr>
          <a:lstStyle/>
          <a:p>
            <a:r>
              <a:rPr lang="en-US" dirty="0">
                <a:latin typeface="Gill Sans MT" charset="-18"/>
              </a:rPr>
              <a:t>Simple queries</a:t>
            </a:r>
          </a:p>
        </p:txBody>
      </p:sp>
      <p:sp>
        <p:nvSpPr>
          <p:cNvPr id="16" name="TextBox 26"/>
          <p:cNvSpPr txBox="1">
            <a:spLocks noChangeArrowheads="1"/>
          </p:cNvSpPr>
          <p:nvPr/>
        </p:nvSpPr>
        <p:spPr bwMode="auto">
          <a:xfrm>
            <a:off x="4419600" y="5268913"/>
            <a:ext cx="2274888" cy="369887"/>
          </a:xfrm>
          <a:prstGeom prst="rect">
            <a:avLst/>
          </a:prstGeom>
          <a:noFill/>
          <a:ln w="9525">
            <a:noFill/>
            <a:miter lim="800000"/>
            <a:headEnd/>
            <a:tailEnd/>
          </a:ln>
        </p:spPr>
        <p:txBody>
          <a:bodyPr wrap="none">
            <a:prstTxWarp prst="textNoShape">
              <a:avLst/>
            </a:prstTxWarp>
            <a:spAutoFit/>
          </a:bodyPr>
          <a:lstStyle/>
          <a:p>
            <a:r>
              <a:rPr lang="en-US" dirty="0">
                <a:latin typeface="Gill Sans MT" charset="-18"/>
              </a:rPr>
              <a:t>Not-so-simple queries</a:t>
            </a:r>
          </a:p>
        </p:txBody>
      </p:sp>
      <p:sp>
        <p:nvSpPr>
          <p:cNvPr id="17" name="TextBox 6"/>
          <p:cNvSpPr txBox="1">
            <a:spLocks noChangeArrowheads="1"/>
          </p:cNvSpPr>
          <p:nvPr/>
        </p:nvSpPr>
        <p:spPr bwMode="auto">
          <a:xfrm>
            <a:off x="7048500" y="4495800"/>
            <a:ext cx="723900" cy="369888"/>
          </a:xfrm>
          <a:prstGeom prst="rect">
            <a:avLst/>
          </a:prstGeom>
          <a:noFill/>
          <a:ln w="9525">
            <a:noFill/>
            <a:miter lim="800000"/>
            <a:headEnd/>
            <a:tailEnd/>
          </a:ln>
        </p:spPr>
        <p:txBody>
          <a:bodyPr wrap="none">
            <a:prstTxWarp prst="textNoShape">
              <a:avLst/>
            </a:prstTxWarp>
            <a:spAutoFit/>
          </a:bodyPr>
          <a:lstStyle/>
          <a:p>
            <a:r>
              <a:rPr lang="en-US" dirty="0">
                <a:latin typeface="Gill Sans MT" charset="-18"/>
              </a:rPr>
              <a:t>ACID</a:t>
            </a:r>
          </a:p>
        </p:txBody>
      </p:sp>
      <p:sp>
        <p:nvSpPr>
          <p:cNvPr id="18" name="TextBox 22"/>
          <p:cNvSpPr txBox="1">
            <a:spLocks noChangeArrowheads="1"/>
          </p:cNvSpPr>
          <p:nvPr/>
        </p:nvSpPr>
        <p:spPr bwMode="auto">
          <a:xfrm>
            <a:off x="7100888" y="5181600"/>
            <a:ext cx="595312" cy="369887"/>
          </a:xfrm>
          <a:prstGeom prst="rect">
            <a:avLst/>
          </a:prstGeom>
          <a:noFill/>
          <a:ln w="9525">
            <a:noFill/>
            <a:miter lim="800000"/>
            <a:headEnd/>
            <a:tailEnd/>
          </a:ln>
        </p:spPr>
        <p:txBody>
          <a:bodyPr wrap="none">
            <a:prstTxWarp prst="textNoShape">
              <a:avLst/>
            </a:prstTxWarp>
            <a:spAutoFit/>
          </a:bodyPr>
          <a:lstStyle/>
          <a:p>
            <a:r>
              <a:rPr lang="en-US" dirty="0">
                <a:latin typeface="Gill Sans MT" charset="-18"/>
              </a:rPr>
              <a:t>SQL</a:t>
            </a:r>
          </a:p>
        </p:txBody>
      </p:sp>
      <p:sp>
        <p:nvSpPr>
          <p:cNvPr id="19" name="Oval 18"/>
          <p:cNvSpPr/>
          <p:nvPr/>
        </p:nvSpPr>
        <p:spPr>
          <a:xfrm>
            <a:off x="3048000" y="4800600"/>
            <a:ext cx="76200" cy="76200"/>
          </a:xfrm>
          <a:prstGeom prst="ellipse">
            <a:avLst/>
          </a:prstGeom>
          <a:solidFill>
            <a:schemeClr val="tx1"/>
          </a:solidFill>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1" name="Oval 20"/>
          <p:cNvSpPr/>
          <p:nvPr/>
        </p:nvSpPr>
        <p:spPr>
          <a:xfrm>
            <a:off x="3048000" y="5638800"/>
            <a:ext cx="76200" cy="76200"/>
          </a:xfrm>
          <a:prstGeom prst="ellipse">
            <a:avLst/>
          </a:prstGeom>
          <a:solidFill>
            <a:schemeClr val="tx1"/>
          </a:solidFill>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2" name="Oval 21"/>
          <p:cNvSpPr/>
          <p:nvPr/>
        </p:nvSpPr>
        <p:spPr>
          <a:xfrm>
            <a:off x="5486400" y="5638800"/>
            <a:ext cx="76200" cy="76200"/>
          </a:xfrm>
          <a:prstGeom prst="ellipse">
            <a:avLst/>
          </a:prstGeom>
          <a:solidFill>
            <a:schemeClr val="tx1"/>
          </a:solidFill>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4" name="Arc 23"/>
          <p:cNvSpPr/>
          <p:nvPr/>
        </p:nvSpPr>
        <p:spPr>
          <a:xfrm>
            <a:off x="2514600" y="3810000"/>
            <a:ext cx="3657600" cy="2209800"/>
          </a:xfrm>
          <a:prstGeom prst="arc">
            <a:avLst>
              <a:gd name="adj1" fmla="val 2215786"/>
              <a:gd name="adj2" fmla="val 8689739"/>
            </a:avLst>
          </a:prstGeom>
          <a:ln w="22225">
            <a:solidFill>
              <a:schemeClr val="tx1"/>
            </a:solidFill>
            <a:headEnd type="arrow"/>
            <a:tailEnd type="none"/>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5" name="TextBox 24"/>
          <p:cNvSpPr txBox="1">
            <a:spLocks noChangeArrowheads="1"/>
          </p:cNvSpPr>
          <p:nvPr/>
        </p:nvSpPr>
        <p:spPr bwMode="auto">
          <a:xfrm>
            <a:off x="2895600" y="6030913"/>
            <a:ext cx="2845213" cy="369332"/>
          </a:xfrm>
          <a:prstGeom prst="rect">
            <a:avLst/>
          </a:prstGeom>
          <a:noFill/>
          <a:ln w="9525">
            <a:noFill/>
            <a:miter lim="800000"/>
            <a:headEnd/>
            <a:tailEnd/>
          </a:ln>
        </p:spPr>
        <p:txBody>
          <a:bodyPr wrap="none">
            <a:prstTxWarp prst="textNoShape">
              <a:avLst/>
            </a:prstTxWarp>
            <a:spAutoFit/>
          </a:bodyPr>
          <a:lstStyle/>
          <a:p>
            <a:r>
              <a:rPr lang="en-US" dirty="0" smtClean="0">
                <a:latin typeface="Gill Sans MT" charset="-18"/>
              </a:rPr>
              <a:t>Views over Key-value Stores</a:t>
            </a:r>
            <a:endParaRPr lang="en-US" dirty="0">
              <a:latin typeface="Gill Sans MT" charset="-18"/>
            </a:endParaRPr>
          </a:p>
        </p:txBody>
      </p:sp>
      <p:sp>
        <p:nvSpPr>
          <p:cNvPr id="26" name="Footer Placeholder 2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a:t>Simple to Not-so-simple Queries</a:t>
            </a:r>
          </a:p>
        </p:txBody>
      </p:sp>
      <p:sp>
        <p:nvSpPr>
          <p:cNvPr id="3" name="Content Placeholder 2"/>
          <p:cNvSpPr>
            <a:spLocks noGrp="1"/>
          </p:cNvSpPr>
          <p:nvPr>
            <p:ph sz="quarter" idx="1"/>
          </p:nvPr>
        </p:nvSpPr>
        <p:spPr>
          <a:xfrm>
            <a:off x="838200" y="3886200"/>
            <a:ext cx="2667000" cy="1447800"/>
          </a:xfrm>
        </p:spPr>
        <p:txBody>
          <a:bodyPr>
            <a:normAutofit fontScale="85000" lnSpcReduction="20000"/>
          </a:bodyPr>
          <a:lstStyle/>
          <a:p>
            <a:pPr lvl="1"/>
            <a:r>
              <a:rPr lang="en-US" dirty="0"/>
              <a:t>Primary access</a:t>
            </a:r>
          </a:p>
          <a:p>
            <a:pPr lvl="2"/>
            <a:r>
              <a:rPr lang="en-US" dirty="0"/>
              <a:t>Point lookups</a:t>
            </a:r>
          </a:p>
          <a:p>
            <a:pPr lvl="2"/>
            <a:r>
              <a:rPr lang="en-US" dirty="0"/>
              <a:t>Range scans</a:t>
            </a:r>
          </a:p>
          <a:p>
            <a:endParaRPr lang="en-US" dirty="0"/>
          </a:p>
          <a:p>
            <a:pPr lvl="1">
              <a:buFont typeface="Wingdings 3" charset="2"/>
              <a:buNone/>
            </a:pPr>
            <a:endParaRPr lang="en-US" dirty="0"/>
          </a:p>
        </p:txBody>
      </p:sp>
      <p:grpSp>
        <p:nvGrpSpPr>
          <p:cNvPr id="2" name="Group 12"/>
          <p:cNvGrpSpPr>
            <a:grpSpLocks/>
          </p:cNvGrpSpPr>
          <p:nvPr/>
        </p:nvGrpSpPr>
        <p:grpSpPr bwMode="auto">
          <a:xfrm>
            <a:off x="1676400" y="2967037"/>
            <a:ext cx="5867400" cy="842963"/>
            <a:chOff x="1676400" y="1279267"/>
            <a:chExt cx="5867400" cy="842665"/>
          </a:xfrm>
        </p:grpSpPr>
        <p:cxnSp>
          <p:nvCxnSpPr>
            <p:cNvPr id="4" name="Straight Connector 3"/>
            <p:cNvCxnSpPr/>
            <p:nvPr/>
          </p:nvCxnSpPr>
          <p:spPr>
            <a:xfrm>
              <a:off x="1905000" y="1752175"/>
              <a:ext cx="5334000" cy="0"/>
            </a:xfrm>
            <a:prstGeom prst="line">
              <a:avLst/>
            </a:prstGeom>
            <a:ln w="38100">
              <a:solidFill>
                <a:srgbClr val="FF0000"/>
              </a:solidFill>
              <a:headEnd type="diamond" w="lg" len="med"/>
              <a:tailEnd type="diamond" w="lg" len="med"/>
            </a:ln>
            <a:effectLst/>
          </p:spPr>
          <p:style>
            <a:lnRef idx="1">
              <a:schemeClr val="accent1"/>
            </a:lnRef>
            <a:fillRef idx="0">
              <a:schemeClr val="accent1"/>
            </a:fillRef>
            <a:effectRef idx="0">
              <a:schemeClr val="accent1"/>
            </a:effectRef>
            <a:fontRef idx="minor">
              <a:schemeClr val="tx1"/>
            </a:fontRef>
          </p:style>
        </p:cxnSp>
        <p:sp>
          <p:nvSpPr>
            <p:cNvPr id="15384" name="TextBox 4"/>
            <p:cNvSpPr txBox="1">
              <a:spLocks noChangeArrowheads="1"/>
            </p:cNvSpPr>
            <p:nvPr/>
          </p:nvSpPr>
          <p:spPr bwMode="auto">
            <a:xfrm>
              <a:off x="1676400" y="1752600"/>
              <a:ext cx="300082" cy="369332"/>
            </a:xfrm>
            <a:prstGeom prst="rect">
              <a:avLst/>
            </a:prstGeom>
            <a:noFill/>
            <a:ln w="9525">
              <a:noFill/>
              <a:miter lim="800000"/>
              <a:headEnd/>
              <a:tailEnd/>
            </a:ln>
          </p:spPr>
          <p:txBody>
            <a:bodyPr wrap="none">
              <a:prstTxWarp prst="textNoShape">
                <a:avLst/>
              </a:prstTxWarp>
              <a:spAutoFit/>
            </a:bodyPr>
            <a:lstStyle/>
            <a:p>
              <a:r>
                <a:rPr lang="en-US">
                  <a:latin typeface="Gill Sans MT" charset="-18"/>
                </a:rPr>
                <a:t>0</a:t>
              </a:r>
            </a:p>
          </p:txBody>
        </p:sp>
        <p:sp>
          <p:nvSpPr>
            <p:cNvPr id="15386" name="TextBox 6"/>
            <p:cNvSpPr txBox="1">
              <a:spLocks noChangeArrowheads="1"/>
            </p:cNvSpPr>
            <p:nvPr/>
          </p:nvSpPr>
          <p:spPr bwMode="auto">
            <a:xfrm>
              <a:off x="2430009" y="1279267"/>
              <a:ext cx="998991" cy="461665"/>
            </a:xfrm>
            <a:prstGeom prst="rect">
              <a:avLst/>
            </a:prstGeom>
            <a:noFill/>
            <a:ln w="9525">
              <a:noFill/>
              <a:miter lim="800000"/>
              <a:headEnd/>
              <a:tailEnd/>
            </a:ln>
          </p:spPr>
          <p:txBody>
            <a:bodyPr wrap="none">
              <a:prstTxWarp prst="textNoShape">
                <a:avLst/>
              </a:prstTxWarp>
              <a:spAutoFit/>
            </a:bodyPr>
            <a:lstStyle/>
            <a:p>
              <a:r>
                <a:rPr lang="en-US" sz="2400">
                  <a:latin typeface="Gill Sans MT" charset="-18"/>
                </a:rPr>
                <a:t>Simple</a:t>
              </a:r>
            </a:p>
          </p:txBody>
        </p:sp>
        <p:sp>
          <p:nvSpPr>
            <p:cNvPr id="15387" name="TextBox 7"/>
            <p:cNvSpPr txBox="1">
              <a:spLocks noChangeArrowheads="1"/>
            </p:cNvSpPr>
            <p:nvPr/>
          </p:nvSpPr>
          <p:spPr bwMode="auto">
            <a:xfrm>
              <a:off x="6948765" y="1371600"/>
              <a:ext cx="595035" cy="369332"/>
            </a:xfrm>
            <a:prstGeom prst="rect">
              <a:avLst/>
            </a:prstGeom>
            <a:noFill/>
            <a:ln w="9525">
              <a:noFill/>
              <a:miter lim="800000"/>
              <a:headEnd/>
              <a:tailEnd/>
            </a:ln>
          </p:spPr>
          <p:txBody>
            <a:bodyPr wrap="none">
              <a:prstTxWarp prst="textNoShape">
                <a:avLst/>
              </a:prstTxWarp>
              <a:spAutoFit/>
            </a:bodyPr>
            <a:lstStyle/>
            <a:p>
              <a:r>
                <a:rPr lang="en-US">
                  <a:latin typeface="Gill Sans MT" charset="-18"/>
                </a:rPr>
                <a:t>SQL</a:t>
              </a:r>
            </a:p>
          </p:txBody>
        </p:sp>
        <p:sp>
          <p:nvSpPr>
            <p:cNvPr id="9" name="Oval 8"/>
            <p:cNvSpPr/>
            <p:nvPr/>
          </p:nvSpPr>
          <p:spPr>
            <a:xfrm>
              <a:off x="2895600" y="1664894"/>
              <a:ext cx="76200" cy="76173"/>
            </a:xfrm>
            <a:prstGeom prst="ellipse">
              <a:avLst/>
            </a:prstGeom>
            <a:solidFill>
              <a:schemeClr val="tx1"/>
            </a:solidFill>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nvGrpSpPr>
            <p:cNvPr id="5" name="Group 9"/>
            <p:cNvGrpSpPr>
              <a:grpSpLocks/>
            </p:cNvGrpSpPr>
            <p:nvPr/>
          </p:nvGrpSpPr>
          <p:grpSpPr bwMode="auto">
            <a:xfrm>
              <a:off x="4423977" y="1279267"/>
              <a:ext cx="1976823" cy="461665"/>
              <a:chOff x="4576377" y="5177135"/>
              <a:chExt cx="1976823" cy="461665"/>
            </a:xfrm>
          </p:grpSpPr>
          <p:sp>
            <p:nvSpPr>
              <p:cNvPr id="11" name="Oval 10"/>
              <p:cNvSpPr/>
              <p:nvPr/>
            </p:nvSpPr>
            <p:spPr>
              <a:xfrm>
                <a:off x="5486400" y="5562762"/>
                <a:ext cx="76200" cy="76173"/>
              </a:xfrm>
              <a:prstGeom prst="ellipse">
                <a:avLst/>
              </a:prstGeom>
              <a:solidFill>
                <a:schemeClr val="tx1"/>
              </a:solidFill>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391" name="TextBox 11"/>
              <p:cNvSpPr txBox="1">
                <a:spLocks noChangeArrowheads="1"/>
              </p:cNvSpPr>
              <p:nvPr/>
            </p:nvSpPr>
            <p:spPr bwMode="auto">
              <a:xfrm>
                <a:off x="4576377" y="5177135"/>
                <a:ext cx="1976823" cy="461665"/>
              </a:xfrm>
              <a:prstGeom prst="rect">
                <a:avLst/>
              </a:prstGeom>
              <a:noFill/>
              <a:ln w="9525">
                <a:noFill/>
                <a:miter lim="800000"/>
                <a:headEnd/>
                <a:tailEnd/>
              </a:ln>
            </p:spPr>
            <p:txBody>
              <a:bodyPr wrap="none">
                <a:prstTxWarp prst="textNoShape">
                  <a:avLst/>
                </a:prstTxWarp>
                <a:spAutoFit/>
              </a:bodyPr>
              <a:lstStyle/>
              <a:p>
                <a:r>
                  <a:rPr lang="en-US" sz="2400">
                    <a:latin typeface="Gill Sans MT" charset="-18"/>
                  </a:rPr>
                  <a:t>Not-so-simple</a:t>
                </a:r>
              </a:p>
            </p:txBody>
          </p:sp>
        </p:grpSp>
      </p:grpSp>
      <p:sp>
        <p:nvSpPr>
          <p:cNvPr id="14" name="Content Placeholder 2"/>
          <p:cNvSpPr txBox="1">
            <a:spLocks/>
          </p:cNvSpPr>
          <p:nvPr/>
        </p:nvSpPr>
        <p:spPr bwMode="auto">
          <a:xfrm>
            <a:off x="5029200" y="3978275"/>
            <a:ext cx="4191000" cy="1660525"/>
          </a:xfrm>
          <a:prstGeom prst="rect">
            <a:avLst/>
          </a:prstGeom>
          <a:noFill/>
          <a:ln w="9525">
            <a:noFill/>
            <a:miter lim="800000"/>
            <a:headEnd/>
            <a:tailEnd/>
          </a:ln>
        </p:spPr>
        <p:txBody>
          <a:bodyPr>
            <a:prstTxWarp prst="textNoShape">
              <a:avLst/>
            </a:prstTxWarp>
          </a:bodyPr>
          <a:lstStyle/>
          <a:p>
            <a:pPr marL="90488" indent="-273050">
              <a:spcBef>
                <a:spcPts val="500"/>
              </a:spcBef>
              <a:buClr>
                <a:schemeClr val="accent2"/>
              </a:buClr>
              <a:buSzPct val="76000"/>
              <a:buFont typeface="Wingdings 3" charset="2"/>
              <a:buChar char=""/>
            </a:pPr>
            <a:r>
              <a:rPr lang="en-US" sz="2300">
                <a:solidFill>
                  <a:schemeClr val="tx2"/>
                </a:solidFill>
                <a:latin typeface="Gill Sans MT" charset="-18"/>
              </a:rPr>
              <a:t>Secondary access</a:t>
            </a:r>
          </a:p>
          <a:p>
            <a:pPr marL="90488" indent="-273050">
              <a:spcBef>
                <a:spcPts val="500"/>
              </a:spcBef>
              <a:buClr>
                <a:schemeClr val="accent2"/>
              </a:buClr>
              <a:buSzPct val="76000"/>
              <a:buFont typeface="Wingdings 3" charset="2"/>
              <a:buChar char=""/>
            </a:pPr>
            <a:r>
              <a:rPr lang="en-US" sz="2300">
                <a:solidFill>
                  <a:schemeClr val="tx2"/>
                </a:solidFill>
                <a:latin typeface="Gill Sans MT" charset="-18"/>
              </a:rPr>
              <a:t>Joins</a:t>
            </a:r>
          </a:p>
          <a:p>
            <a:pPr marL="90488" indent="-273050">
              <a:spcBef>
                <a:spcPts val="500"/>
              </a:spcBef>
              <a:buClr>
                <a:schemeClr val="accent2"/>
              </a:buClr>
              <a:buSzPct val="76000"/>
              <a:buFont typeface="Wingdings 3" charset="2"/>
              <a:buChar char=""/>
            </a:pPr>
            <a:r>
              <a:rPr lang="en-US" sz="2300">
                <a:solidFill>
                  <a:schemeClr val="tx2"/>
                </a:solidFill>
                <a:latin typeface="Gill Sans MT" charset="-18"/>
              </a:rPr>
              <a:t>Group-by aggregates</a:t>
            </a:r>
          </a:p>
          <a:p>
            <a:pPr marL="547688" lvl="1" indent="-273050">
              <a:spcBef>
                <a:spcPts val="500"/>
              </a:spcBef>
              <a:buClr>
                <a:schemeClr val="accent2"/>
              </a:buClr>
              <a:buSzPct val="76000"/>
              <a:buFont typeface="Wingdings 3" charset="2"/>
              <a:buNone/>
            </a:pPr>
            <a:endParaRPr lang="en-US" sz="2300">
              <a:solidFill>
                <a:schemeClr val="tx2"/>
              </a:solidFill>
              <a:latin typeface="Gill Sans MT" charset="-18"/>
            </a:endParaRPr>
          </a:p>
          <a:p>
            <a:pPr marL="547688" lvl="1" indent="-273050">
              <a:spcBef>
                <a:spcPts val="500"/>
              </a:spcBef>
              <a:buClr>
                <a:schemeClr val="accent2"/>
              </a:buClr>
              <a:buSzPct val="76000"/>
              <a:buFont typeface="Wingdings 3" charset="2"/>
              <a:buChar char=""/>
            </a:pPr>
            <a:endParaRPr lang="en-US" sz="2300">
              <a:solidFill>
                <a:schemeClr val="tx2"/>
              </a:solidFill>
              <a:latin typeface="Gill Sans MT" charset="-18"/>
            </a:endParaRPr>
          </a:p>
        </p:txBody>
      </p:sp>
      <p:sp>
        <p:nvSpPr>
          <p:cNvPr id="15" name="Rectangle 14"/>
          <p:cNvSpPr/>
          <p:nvPr/>
        </p:nvSpPr>
        <p:spPr>
          <a:xfrm>
            <a:off x="1066800" y="3962400"/>
            <a:ext cx="2286000" cy="12954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chemeClr val="tx1"/>
              </a:solidFill>
            </a:endParaRPr>
          </a:p>
        </p:txBody>
      </p:sp>
      <p:cxnSp>
        <p:nvCxnSpPr>
          <p:cNvPr id="17" name="Straight Connector 16"/>
          <p:cNvCxnSpPr>
            <a:stCxn id="15" idx="0"/>
          </p:cNvCxnSpPr>
          <p:nvPr/>
        </p:nvCxnSpPr>
        <p:spPr>
          <a:xfrm rot="5400000" flipH="1" flipV="1">
            <a:off x="2305050" y="3333750"/>
            <a:ext cx="533400" cy="723900"/>
          </a:xfrm>
          <a:prstGeom prst="line">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953000" y="3962400"/>
            <a:ext cx="3048000" cy="13716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chemeClr val="tx1"/>
              </a:solidFill>
            </a:endParaRPr>
          </a:p>
        </p:txBody>
      </p:sp>
      <p:cxnSp>
        <p:nvCxnSpPr>
          <p:cNvPr id="19" name="Straight Connector 18"/>
          <p:cNvCxnSpPr>
            <a:stCxn id="18" idx="0"/>
          </p:cNvCxnSpPr>
          <p:nvPr/>
        </p:nvCxnSpPr>
        <p:spPr>
          <a:xfrm rot="16200000" flipV="1">
            <a:off x="5677694" y="3163094"/>
            <a:ext cx="533400" cy="1065212"/>
          </a:xfrm>
          <a:prstGeom prst="line">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5382" name="Footer Placeholder 33"/>
          <p:cNvSpPr>
            <a:spLocks noGrp="1"/>
          </p:cNvSpPr>
          <p:nvPr>
            <p:ph type="ftr" sz="quarter" idx="11"/>
          </p:nvPr>
        </p:nvSpPr>
        <p:spPr bwMode="auto">
          <a:noFill/>
          <a:ln>
            <a:miter lim="800000"/>
            <a:headEnd/>
            <a:tailEnd/>
          </a:ln>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15"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155448"/>
            <a:ext cx="8229600" cy="1063752"/>
          </a:xfrm>
        </p:spPr>
        <p:txBody>
          <a:bodyPr/>
          <a:lstStyle/>
          <a:p>
            <a:r>
              <a:rPr lang="en-US"/>
              <a:t>Secondary Access</a:t>
            </a:r>
          </a:p>
        </p:txBody>
      </p:sp>
      <p:sp>
        <p:nvSpPr>
          <p:cNvPr id="5" name="Can 4"/>
          <p:cNvSpPr/>
          <p:nvPr/>
        </p:nvSpPr>
        <p:spPr>
          <a:xfrm>
            <a:off x="2133600" y="22860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6" name="Can 5"/>
          <p:cNvSpPr/>
          <p:nvPr/>
        </p:nvSpPr>
        <p:spPr>
          <a:xfrm>
            <a:off x="3505200" y="22860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7" name="Can 6"/>
          <p:cNvSpPr/>
          <p:nvPr/>
        </p:nvSpPr>
        <p:spPr>
          <a:xfrm>
            <a:off x="4876800" y="22098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8" name="Can 7"/>
          <p:cNvSpPr/>
          <p:nvPr/>
        </p:nvSpPr>
        <p:spPr>
          <a:xfrm>
            <a:off x="6248400" y="22098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1" name="Rectangle 10"/>
          <p:cNvSpPr>
            <a:spLocks noChangeAspect="1"/>
          </p:cNvSpPr>
          <p:nvPr/>
        </p:nvSpPr>
        <p:spPr>
          <a:xfrm>
            <a:off x="3709988" y="2520950"/>
            <a:ext cx="328612" cy="146050"/>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3" name="Rectangle 12"/>
          <p:cNvSpPr>
            <a:spLocks noChangeAspect="1"/>
          </p:cNvSpPr>
          <p:nvPr/>
        </p:nvSpPr>
        <p:spPr>
          <a:xfrm>
            <a:off x="6477000" y="2444750"/>
            <a:ext cx="328613" cy="146050"/>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4" name="Rectangle 13"/>
          <p:cNvSpPr>
            <a:spLocks noChangeAspect="1"/>
          </p:cNvSpPr>
          <p:nvPr/>
        </p:nvSpPr>
        <p:spPr>
          <a:xfrm>
            <a:off x="5105400" y="2673350"/>
            <a:ext cx="328613" cy="146050"/>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ectangle 14"/>
          <p:cNvSpPr>
            <a:spLocks noChangeAspect="1"/>
          </p:cNvSpPr>
          <p:nvPr/>
        </p:nvSpPr>
        <p:spPr>
          <a:xfrm>
            <a:off x="2362200" y="2590800"/>
            <a:ext cx="328613" cy="146050"/>
          </a:xfrm>
          <a:prstGeom prst="rect">
            <a:avLst/>
          </a:prstGeom>
          <a:solidFill>
            <a:schemeClr val="bg1">
              <a:lumMod val="95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21" name="Straight Connector 20"/>
          <p:cNvCxnSpPr>
            <a:stCxn id="15" idx="2"/>
          </p:cNvCxnSpPr>
          <p:nvPr/>
        </p:nvCxnSpPr>
        <p:spPr>
          <a:xfrm rot="5400000">
            <a:off x="1984375" y="2657475"/>
            <a:ext cx="463550" cy="622300"/>
          </a:xfrm>
          <a:prstGeom prst="line">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3994150" y="2698751"/>
            <a:ext cx="381000" cy="622300"/>
          </a:xfrm>
          <a:prstGeom prst="line">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6673850" y="2787650"/>
            <a:ext cx="381000" cy="444500"/>
          </a:xfrm>
          <a:prstGeom prst="line">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0494" name="TextBox 27"/>
          <p:cNvSpPr txBox="1">
            <a:spLocks noChangeArrowheads="1"/>
          </p:cNvSpPr>
          <p:nvPr/>
        </p:nvSpPr>
        <p:spPr bwMode="auto">
          <a:xfrm>
            <a:off x="2286000" y="1595735"/>
            <a:ext cx="4320113" cy="461665"/>
          </a:xfrm>
          <a:prstGeom prst="rect">
            <a:avLst/>
          </a:prstGeom>
          <a:noFill/>
          <a:ln w="9525">
            <a:noFill/>
            <a:miter lim="800000"/>
            <a:headEnd/>
            <a:tailEnd/>
          </a:ln>
        </p:spPr>
        <p:txBody>
          <a:bodyPr wrap="none">
            <a:prstTxWarp prst="textNoShape">
              <a:avLst/>
            </a:prstTxWarp>
            <a:spAutoFit/>
          </a:bodyPr>
          <a:lstStyle/>
          <a:p>
            <a:r>
              <a:rPr lang="en-US" sz="2400" dirty="0" err="1">
                <a:latin typeface="Gill Sans MT" charset="-18"/>
              </a:rPr>
              <a:t>Reviews(</a:t>
            </a:r>
            <a:r>
              <a:rPr lang="en-US" sz="2400" u="sng" dirty="0" err="1">
                <a:latin typeface="Gill Sans MT" charset="-18"/>
              </a:rPr>
              <a:t>review-id</a:t>
            </a:r>
            <a:r>
              <a:rPr lang="en-US" sz="2400" dirty="0" err="1">
                <a:latin typeface="Gill Sans MT" charset="-18"/>
              </a:rPr>
              <a:t>,user,item,text</a:t>
            </a:r>
            <a:r>
              <a:rPr lang="en-US" sz="2400" dirty="0">
                <a:latin typeface="Gill Sans MT" charset="-18"/>
              </a:rPr>
              <a:t>)</a:t>
            </a:r>
          </a:p>
        </p:txBody>
      </p:sp>
      <p:sp>
        <p:nvSpPr>
          <p:cNvPr id="33" name="Rectangle 32"/>
          <p:cNvSpPr/>
          <p:nvPr/>
        </p:nvSpPr>
        <p:spPr>
          <a:xfrm>
            <a:off x="4038600" y="4191000"/>
            <a:ext cx="3962400" cy="4572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200">
                <a:solidFill>
                  <a:schemeClr val="tx1"/>
                </a:solidFill>
              </a:rPr>
              <a:t>ByItem(</a:t>
            </a:r>
            <a:r>
              <a:rPr lang="en-US" sz="2200" u="sng">
                <a:solidFill>
                  <a:schemeClr val="tx1"/>
                </a:solidFill>
              </a:rPr>
              <a:t>item,review-id</a:t>
            </a:r>
            <a:r>
              <a:rPr lang="en-US" sz="2200">
                <a:solidFill>
                  <a:schemeClr val="tx1"/>
                </a:solidFill>
              </a:rPr>
              <a:t>,user,text)</a:t>
            </a:r>
          </a:p>
        </p:txBody>
      </p:sp>
      <p:graphicFrame>
        <p:nvGraphicFramePr>
          <p:cNvPr id="37" name="Table 36"/>
          <p:cNvGraphicFramePr>
            <a:graphicFrameLocks noGrp="1"/>
          </p:cNvGraphicFramePr>
          <p:nvPr/>
        </p:nvGraphicFramePr>
        <p:xfrm>
          <a:off x="838200" y="4968240"/>
          <a:ext cx="2209800" cy="365760"/>
        </p:xfrm>
        <a:graphic>
          <a:graphicData uri="http://schemas.openxmlformats.org/drawingml/2006/table">
            <a:tbl>
              <a:tblPr/>
              <a:tblGrid>
                <a:gridCol w="685800"/>
                <a:gridCol w="3810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DVD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Alex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bl>
          </a:graphicData>
        </a:graphic>
      </p:graphicFrame>
      <p:graphicFrame>
        <p:nvGraphicFramePr>
          <p:cNvPr id="38" name="Table 37"/>
          <p:cNvGraphicFramePr>
            <a:graphicFrameLocks noGrp="1"/>
          </p:cNvGraphicFramePr>
          <p:nvPr/>
        </p:nvGraphicFramePr>
        <p:xfrm>
          <a:off x="3429000" y="4907280"/>
          <a:ext cx="2209800" cy="731520"/>
        </p:xfrm>
        <a:graphic>
          <a:graphicData uri="http://schemas.openxmlformats.org/drawingml/2006/table">
            <a:tbl>
              <a:tblPr/>
              <a:tblGrid>
                <a:gridCol w="685800"/>
                <a:gridCol w="3810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GPS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Jack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GPS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Dave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bl>
          </a:graphicData>
        </a:graphic>
      </p:graphicFrame>
      <p:graphicFrame>
        <p:nvGraphicFramePr>
          <p:cNvPr id="39" name="Table 38"/>
          <p:cNvGraphicFramePr>
            <a:graphicFrameLocks noGrp="1"/>
          </p:cNvGraphicFramePr>
          <p:nvPr/>
        </p:nvGraphicFramePr>
        <p:xfrm>
          <a:off x="6096000" y="4770120"/>
          <a:ext cx="2209800" cy="1097280"/>
        </p:xfrm>
        <a:graphic>
          <a:graphicData uri="http://schemas.openxmlformats.org/drawingml/2006/table">
            <a:tbl>
              <a:tblPr/>
              <a:tblGrid>
                <a:gridCol w="685800"/>
                <a:gridCol w="3810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Dave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Jack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Gill Sans MT" charset="-1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bl>
          </a:graphicData>
        </a:graphic>
      </p:graphicFrame>
      <p:sp>
        <p:nvSpPr>
          <p:cNvPr id="44" name="Oval Callout 43"/>
          <p:cNvSpPr/>
          <p:nvPr/>
        </p:nvSpPr>
        <p:spPr>
          <a:xfrm>
            <a:off x="762000" y="4191000"/>
            <a:ext cx="2743200" cy="609600"/>
          </a:xfrm>
          <a:prstGeom prst="wedgeEllipseCallou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200">
                <a:solidFill>
                  <a:schemeClr val="tx1"/>
                </a:solidFill>
              </a:rPr>
              <a:t>Reviews for TV</a:t>
            </a:r>
          </a:p>
        </p:txBody>
      </p:sp>
      <p:sp>
        <p:nvSpPr>
          <p:cNvPr id="20550" name="Footer Placeholder 50"/>
          <p:cNvSpPr>
            <a:spLocks noGrp="1"/>
          </p:cNvSpPr>
          <p:nvPr>
            <p:ph type="ftr" sz="quarter" idx="11"/>
          </p:nvPr>
        </p:nvSpPr>
        <p:spPr bwMode="auto">
          <a:noFill/>
          <a:ln>
            <a:miter lim="800000"/>
            <a:headEnd/>
            <a:tailEnd/>
          </a:ln>
        </p:spPr>
        <p:txBody>
          <a:bodyPr/>
          <a:lstStyle/>
          <a:p>
            <a:r>
              <a:rPr lang="en-US" smtClean="0"/>
              <a:t>VLDB 2010 Tutorial</a:t>
            </a:r>
            <a:endParaRPr lang="en-US"/>
          </a:p>
        </p:txBody>
      </p:sp>
      <p:sp>
        <p:nvSpPr>
          <p:cNvPr id="34" name="Oval 33"/>
          <p:cNvSpPr/>
          <p:nvPr/>
        </p:nvSpPr>
        <p:spPr>
          <a:xfrm>
            <a:off x="533400" y="5867400"/>
            <a:ext cx="4191000" cy="685800"/>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View records are replicas with a different primary key</a:t>
            </a:r>
          </a:p>
        </p:txBody>
      </p:sp>
      <p:graphicFrame>
        <p:nvGraphicFramePr>
          <p:cNvPr id="41" name="Table 40"/>
          <p:cNvGraphicFramePr>
            <a:graphicFrameLocks noGrp="1"/>
          </p:cNvGraphicFramePr>
          <p:nvPr/>
        </p:nvGraphicFramePr>
        <p:xfrm>
          <a:off x="838200" y="3230880"/>
          <a:ext cx="2209800" cy="731520"/>
        </p:xfrm>
        <a:graphic>
          <a:graphicData uri="http://schemas.openxmlformats.org/drawingml/2006/table">
            <a:tbl>
              <a:tblPr/>
              <a:tblGrid>
                <a:gridCol w="381000"/>
                <a:gridCol w="6858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Dave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Jack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GPS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bl>
          </a:graphicData>
        </a:graphic>
      </p:graphicFrame>
      <p:graphicFrame>
        <p:nvGraphicFramePr>
          <p:cNvPr id="42" name="Table 41"/>
          <p:cNvGraphicFramePr>
            <a:graphicFrameLocks noGrp="1"/>
          </p:cNvGraphicFramePr>
          <p:nvPr/>
        </p:nvGraphicFramePr>
        <p:xfrm>
          <a:off x="6019800" y="3230880"/>
          <a:ext cx="2209800" cy="731520"/>
        </p:xfrm>
        <a:graphic>
          <a:graphicData uri="http://schemas.openxmlformats.org/drawingml/2006/table">
            <a:tbl>
              <a:tblPr/>
              <a:tblGrid>
                <a:gridCol w="381000"/>
                <a:gridCol w="6858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Dave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GPS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bl>
          </a:graphicData>
        </a:graphic>
      </p:graphicFrame>
      <p:graphicFrame>
        <p:nvGraphicFramePr>
          <p:cNvPr id="43" name="Table 42"/>
          <p:cNvGraphicFramePr>
            <a:graphicFrameLocks noGrp="1"/>
          </p:cNvGraphicFramePr>
          <p:nvPr/>
        </p:nvGraphicFramePr>
        <p:xfrm>
          <a:off x="3429000" y="3230880"/>
          <a:ext cx="2209800" cy="731520"/>
        </p:xfrm>
        <a:graphic>
          <a:graphicData uri="http://schemas.openxmlformats.org/drawingml/2006/table">
            <a:tbl>
              <a:tblPr/>
              <a:tblGrid>
                <a:gridCol w="381000"/>
                <a:gridCol w="6858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Alex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DVD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Jack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bl>
          </a:graphicData>
        </a:graphic>
      </p:graphicFrame>
      <p:sp>
        <p:nvSpPr>
          <p:cNvPr id="46" name="Oval 45"/>
          <p:cNvSpPr/>
          <p:nvPr/>
        </p:nvSpPr>
        <p:spPr>
          <a:xfrm>
            <a:off x="5029200" y="6019800"/>
            <a:ext cx="3657600" cy="533400"/>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dirty="0" err="1">
                <a:solidFill>
                  <a:schemeClr val="tx1"/>
                </a:solidFill>
              </a:rPr>
              <a:t>ByItem</a:t>
            </a:r>
            <a:r>
              <a:rPr lang="en-US" dirty="0">
                <a:solidFill>
                  <a:schemeClr val="tx1"/>
                </a:solidFill>
              </a:rPr>
              <a:t> is a remote view</a:t>
            </a:r>
          </a:p>
        </p:txBody>
      </p:sp>
      <p:sp>
        <p:nvSpPr>
          <p:cNvPr id="49" name="Rectangle 48"/>
          <p:cNvSpPr>
            <a:spLocks noChangeAspect="1"/>
          </p:cNvSpPr>
          <p:nvPr/>
        </p:nvSpPr>
        <p:spPr>
          <a:xfrm>
            <a:off x="3709988" y="2667000"/>
            <a:ext cx="328612" cy="146050"/>
          </a:xfrm>
          <a:prstGeom prst="rect">
            <a:avLst/>
          </a:prstGeom>
          <a:solidFill>
            <a:schemeClr val="bg1">
              <a:lumMod val="95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2" name="Rectangle 51"/>
          <p:cNvSpPr>
            <a:spLocks noChangeAspect="1"/>
          </p:cNvSpPr>
          <p:nvPr/>
        </p:nvSpPr>
        <p:spPr>
          <a:xfrm>
            <a:off x="6477000" y="2673350"/>
            <a:ext cx="328613" cy="146050"/>
          </a:xfrm>
          <a:prstGeom prst="rect">
            <a:avLst/>
          </a:prstGeom>
          <a:solidFill>
            <a:schemeClr val="bg1">
              <a:lumMod val="95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5" name="Arc 54"/>
          <p:cNvSpPr/>
          <p:nvPr/>
        </p:nvSpPr>
        <p:spPr>
          <a:xfrm>
            <a:off x="6400800" y="2667000"/>
            <a:ext cx="2286000" cy="2895600"/>
          </a:xfrm>
          <a:prstGeom prst="arc">
            <a:avLst>
              <a:gd name="adj1" fmla="val 16010090"/>
              <a:gd name="adj2" fmla="val 3163545"/>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cxnSp>
        <p:nvCxnSpPr>
          <p:cNvPr id="57" name="Straight Arrow Connector 56"/>
          <p:cNvCxnSpPr>
            <a:stCxn id="55" idx="0"/>
            <a:endCxn id="13" idx="3"/>
          </p:cNvCxnSpPr>
          <p:nvPr/>
        </p:nvCxnSpPr>
        <p:spPr>
          <a:xfrm rot="10800000">
            <a:off x="6805614" y="2517775"/>
            <a:ext cx="658321" cy="152764"/>
          </a:xfrm>
          <a:prstGeom prst="straightConnector1">
            <a:avLst/>
          </a:prstGeom>
          <a:ln w="15875">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r>
              <a:rPr lang="en-US"/>
              <a:t>Remote View = Ordered PNUTS Table</a:t>
            </a:r>
          </a:p>
        </p:txBody>
      </p:sp>
      <p:grpSp>
        <p:nvGrpSpPr>
          <p:cNvPr id="2" name="Group 3"/>
          <p:cNvGrpSpPr>
            <a:grpSpLocks/>
          </p:cNvGrpSpPr>
          <p:nvPr/>
        </p:nvGrpSpPr>
        <p:grpSpPr bwMode="auto">
          <a:xfrm>
            <a:off x="5829300" y="1485900"/>
            <a:ext cx="2628900" cy="2171700"/>
            <a:chOff x="5676899" y="1409700"/>
            <a:chExt cx="2628901" cy="2171700"/>
          </a:xfrm>
        </p:grpSpPr>
        <p:grpSp>
          <p:nvGrpSpPr>
            <p:cNvPr id="3" name="Group 23"/>
            <p:cNvGrpSpPr>
              <a:grpSpLocks/>
            </p:cNvGrpSpPr>
            <p:nvPr/>
          </p:nvGrpSpPr>
          <p:grpSpPr bwMode="auto">
            <a:xfrm>
              <a:off x="6629400" y="2057400"/>
              <a:ext cx="1295400" cy="266700"/>
              <a:chOff x="1600200" y="2438400"/>
              <a:chExt cx="2590800" cy="533400"/>
            </a:xfrm>
          </p:grpSpPr>
          <p:sp>
            <p:nvSpPr>
              <p:cNvPr id="23" name="Rectangle 22"/>
              <p:cNvSpPr/>
              <p:nvPr/>
            </p:nvSpPr>
            <p:spPr>
              <a:xfrm>
                <a:off x="1600198" y="2438400"/>
                <a:ext cx="609600" cy="533400"/>
              </a:xfrm>
              <a:prstGeom prst="rect">
                <a:avLst/>
              </a:prstGeom>
              <a:solidFill>
                <a:schemeClr val="accent5">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4" name="Rectangle 23"/>
              <p:cNvSpPr/>
              <p:nvPr/>
            </p:nvSpPr>
            <p:spPr>
              <a:xfrm>
                <a:off x="2590798" y="2438400"/>
                <a:ext cx="609600" cy="533400"/>
              </a:xfrm>
              <a:prstGeom prst="rect">
                <a:avLst/>
              </a:prstGeom>
              <a:solidFill>
                <a:schemeClr val="accent5">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5" name="Rectangle 24"/>
              <p:cNvSpPr/>
              <p:nvPr/>
            </p:nvSpPr>
            <p:spPr>
              <a:xfrm>
                <a:off x="3581398" y="2438400"/>
                <a:ext cx="609600" cy="533400"/>
              </a:xfrm>
              <a:prstGeom prst="rect">
                <a:avLst/>
              </a:prstGeom>
              <a:solidFill>
                <a:schemeClr val="accent5">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grpSp>
          <p:nvGrpSpPr>
            <p:cNvPr id="4" name="Group 21"/>
            <p:cNvGrpSpPr>
              <a:grpSpLocks/>
            </p:cNvGrpSpPr>
            <p:nvPr/>
          </p:nvGrpSpPr>
          <p:grpSpPr bwMode="auto">
            <a:xfrm>
              <a:off x="5820466" y="3200400"/>
              <a:ext cx="2438400" cy="381000"/>
              <a:chOff x="685800" y="3733800"/>
              <a:chExt cx="4876800" cy="762000"/>
            </a:xfrm>
          </p:grpSpPr>
          <p:sp>
            <p:nvSpPr>
              <p:cNvPr id="19" name="Can 18"/>
              <p:cNvSpPr/>
              <p:nvPr/>
            </p:nvSpPr>
            <p:spPr>
              <a:xfrm>
                <a:off x="684416" y="37338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0" name="Can 19"/>
              <p:cNvSpPr/>
              <p:nvPr/>
            </p:nvSpPr>
            <p:spPr>
              <a:xfrm>
                <a:off x="2056017" y="37338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1" name="Can 20"/>
              <p:cNvSpPr/>
              <p:nvPr/>
            </p:nvSpPr>
            <p:spPr>
              <a:xfrm>
                <a:off x="3427617" y="37338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2" name="Can 21"/>
              <p:cNvSpPr/>
              <p:nvPr/>
            </p:nvSpPr>
            <p:spPr>
              <a:xfrm>
                <a:off x="4799218" y="37338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grpSp>
          <p:nvGrpSpPr>
            <p:cNvPr id="5" name="Group 24"/>
            <p:cNvGrpSpPr>
              <a:grpSpLocks/>
            </p:cNvGrpSpPr>
            <p:nvPr/>
          </p:nvGrpSpPr>
          <p:grpSpPr bwMode="auto">
            <a:xfrm>
              <a:off x="5943600" y="2209800"/>
              <a:ext cx="419100" cy="571500"/>
              <a:chOff x="4572000" y="2438400"/>
              <a:chExt cx="838200" cy="1143000"/>
            </a:xfrm>
          </p:grpSpPr>
          <p:sp>
            <p:nvSpPr>
              <p:cNvPr id="16" name="Rectangle 15"/>
              <p:cNvSpPr/>
              <p:nvPr/>
            </p:nvSpPr>
            <p:spPr>
              <a:xfrm>
                <a:off x="4571998" y="2438400"/>
                <a:ext cx="533400" cy="838200"/>
              </a:xfrm>
              <a:prstGeom prst="rect">
                <a:avLst/>
              </a:prstGeom>
              <a:solidFill>
                <a:schemeClr val="accent6">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7" name="Rectangle 16"/>
              <p:cNvSpPr/>
              <p:nvPr/>
            </p:nvSpPr>
            <p:spPr>
              <a:xfrm>
                <a:off x="4724398" y="2590800"/>
                <a:ext cx="533400" cy="838200"/>
              </a:xfrm>
              <a:prstGeom prst="rect">
                <a:avLst/>
              </a:prstGeom>
              <a:solidFill>
                <a:schemeClr val="accent6">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8" name="Rectangle 17"/>
              <p:cNvSpPr/>
              <p:nvPr/>
            </p:nvSpPr>
            <p:spPr>
              <a:xfrm>
                <a:off x="4876798" y="2743200"/>
                <a:ext cx="533400" cy="838200"/>
              </a:xfrm>
              <a:prstGeom prst="rect">
                <a:avLst/>
              </a:prstGeom>
              <a:solidFill>
                <a:schemeClr val="accent6">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grpSp>
          <p:nvGrpSpPr>
            <p:cNvPr id="6" name="Group 26"/>
            <p:cNvGrpSpPr>
              <a:grpSpLocks/>
            </p:cNvGrpSpPr>
            <p:nvPr/>
          </p:nvGrpSpPr>
          <p:grpSpPr bwMode="auto">
            <a:xfrm>
              <a:off x="5934765" y="1409700"/>
              <a:ext cx="2133600" cy="190500"/>
              <a:chOff x="2286000" y="1676400"/>
              <a:chExt cx="4267200" cy="381000"/>
            </a:xfrm>
          </p:grpSpPr>
          <p:sp>
            <p:nvSpPr>
              <p:cNvPr id="10" name="Rectangle 5"/>
              <p:cNvSpPr/>
              <p:nvPr/>
            </p:nvSpPr>
            <p:spPr>
              <a:xfrm>
                <a:off x="2284618"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1" name="Rectangle 10"/>
              <p:cNvSpPr/>
              <p:nvPr/>
            </p:nvSpPr>
            <p:spPr>
              <a:xfrm>
                <a:off x="3046618"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2" name="Rectangle 11"/>
              <p:cNvSpPr/>
              <p:nvPr/>
            </p:nvSpPr>
            <p:spPr>
              <a:xfrm>
                <a:off x="3808619"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3" name="Rectangle 12"/>
              <p:cNvSpPr/>
              <p:nvPr/>
            </p:nvSpPr>
            <p:spPr>
              <a:xfrm>
                <a:off x="4570619"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4" name="Rectangle 13"/>
              <p:cNvSpPr/>
              <p:nvPr/>
            </p:nvSpPr>
            <p:spPr>
              <a:xfrm>
                <a:off x="5332619"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ectangle 14"/>
              <p:cNvSpPr/>
              <p:nvPr/>
            </p:nvSpPr>
            <p:spPr>
              <a:xfrm>
                <a:off x="609462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cxnSp>
          <p:nvCxnSpPr>
            <p:cNvPr id="9" name="Straight Connector 8"/>
            <p:cNvCxnSpPr/>
            <p:nvPr/>
          </p:nvCxnSpPr>
          <p:spPr>
            <a:xfrm>
              <a:off x="5676899" y="1828800"/>
              <a:ext cx="2628901" cy="0"/>
            </a:xfrm>
            <a:prstGeom prst="line">
              <a:avLst/>
            </a:prstGeom>
            <a:ln w="254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762000" y="1600200"/>
            <a:ext cx="685800" cy="304800"/>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9" name="Rectangle 48"/>
          <p:cNvSpPr/>
          <p:nvPr/>
        </p:nvSpPr>
        <p:spPr>
          <a:xfrm>
            <a:off x="762000" y="1905000"/>
            <a:ext cx="685800" cy="304800"/>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0" name="Rectangle 49"/>
          <p:cNvSpPr/>
          <p:nvPr/>
        </p:nvSpPr>
        <p:spPr>
          <a:xfrm>
            <a:off x="762000" y="2209800"/>
            <a:ext cx="685800" cy="304800"/>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1" name="Rectangle 50"/>
          <p:cNvSpPr/>
          <p:nvPr/>
        </p:nvSpPr>
        <p:spPr>
          <a:xfrm>
            <a:off x="762000" y="2514600"/>
            <a:ext cx="685800" cy="304800"/>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2" name="Rectangle 51"/>
          <p:cNvSpPr/>
          <p:nvPr/>
        </p:nvSpPr>
        <p:spPr>
          <a:xfrm>
            <a:off x="762000" y="2819400"/>
            <a:ext cx="685800" cy="304800"/>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3" name="Rectangle 52"/>
          <p:cNvSpPr/>
          <p:nvPr/>
        </p:nvSpPr>
        <p:spPr>
          <a:xfrm>
            <a:off x="762000" y="3124200"/>
            <a:ext cx="685800" cy="304800"/>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cxnSp>
        <p:nvCxnSpPr>
          <p:cNvPr id="54" name="Straight Connector 53"/>
          <p:cNvCxnSpPr>
            <a:stCxn id="40" idx="3"/>
            <a:endCxn id="18" idx="1"/>
          </p:cNvCxnSpPr>
          <p:nvPr/>
        </p:nvCxnSpPr>
        <p:spPr>
          <a:xfrm>
            <a:off x="4648200" y="2647950"/>
            <a:ext cx="1600200" cy="0"/>
          </a:xfrm>
          <a:prstGeom prst="line">
            <a:avLst/>
          </a:prstGeom>
          <a:ln w="15875">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58" name="Rectangle 57"/>
          <p:cNvSpPr>
            <a:spLocks noChangeAspect="1"/>
          </p:cNvSpPr>
          <p:nvPr/>
        </p:nvSpPr>
        <p:spPr>
          <a:xfrm>
            <a:off x="6138863" y="3532188"/>
            <a:ext cx="109537" cy="4921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65" name="Rectangle 64"/>
          <p:cNvSpPr>
            <a:spLocks noChangeAspect="1"/>
          </p:cNvSpPr>
          <p:nvPr/>
        </p:nvSpPr>
        <p:spPr>
          <a:xfrm>
            <a:off x="6138863" y="3429000"/>
            <a:ext cx="109537" cy="4921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66" name="Rectangle 65"/>
          <p:cNvSpPr>
            <a:spLocks noChangeAspect="1"/>
          </p:cNvSpPr>
          <p:nvPr/>
        </p:nvSpPr>
        <p:spPr>
          <a:xfrm>
            <a:off x="6781800" y="3532188"/>
            <a:ext cx="109538" cy="4921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67" name="Rectangle 66"/>
          <p:cNvSpPr>
            <a:spLocks noChangeAspect="1"/>
          </p:cNvSpPr>
          <p:nvPr/>
        </p:nvSpPr>
        <p:spPr>
          <a:xfrm>
            <a:off x="7510463" y="3532188"/>
            <a:ext cx="109537" cy="4921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68" name="Rectangle 67"/>
          <p:cNvSpPr>
            <a:spLocks noChangeAspect="1"/>
          </p:cNvSpPr>
          <p:nvPr/>
        </p:nvSpPr>
        <p:spPr>
          <a:xfrm>
            <a:off x="8196263" y="3532188"/>
            <a:ext cx="109537" cy="4921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69" name="Rectangle 68"/>
          <p:cNvSpPr>
            <a:spLocks noChangeAspect="1"/>
          </p:cNvSpPr>
          <p:nvPr/>
        </p:nvSpPr>
        <p:spPr>
          <a:xfrm>
            <a:off x="8196263" y="3429000"/>
            <a:ext cx="109537" cy="4921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70" name="TextBox 69"/>
          <p:cNvSpPr txBox="1">
            <a:spLocks noChangeArrowheads="1"/>
          </p:cNvSpPr>
          <p:nvPr/>
        </p:nvSpPr>
        <p:spPr bwMode="auto">
          <a:xfrm>
            <a:off x="411163" y="3581400"/>
            <a:ext cx="1417637" cy="369888"/>
          </a:xfrm>
          <a:prstGeom prst="rect">
            <a:avLst/>
          </a:prstGeom>
          <a:noFill/>
          <a:ln w="9525">
            <a:noFill/>
            <a:miter lim="800000"/>
            <a:headEnd/>
            <a:tailEnd/>
          </a:ln>
        </p:spPr>
        <p:txBody>
          <a:bodyPr wrap="none">
            <a:prstTxWarp prst="textNoShape">
              <a:avLst/>
            </a:prstTxWarp>
            <a:spAutoFit/>
          </a:bodyPr>
          <a:lstStyle/>
          <a:p>
            <a:r>
              <a:rPr lang="en-US">
                <a:latin typeface="Gill Sans MT" charset="-18"/>
              </a:rPr>
              <a:t>Remote view</a:t>
            </a:r>
          </a:p>
        </p:txBody>
      </p:sp>
      <p:sp>
        <p:nvSpPr>
          <p:cNvPr id="71" name="TextBox 70"/>
          <p:cNvSpPr txBox="1">
            <a:spLocks noChangeArrowheads="1"/>
          </p:cNvSpPr>
          <p:nvPr/>
        </p:nvSpPr>
        <p:spPr bwMode="auto">
          <a:xfrm>
            <a:off x="6994525" y="2678113"/>
            <a:ext cx="854075" cy="369887"/>
          </a:xfrm>
          <a:prstGeom prst="rect">
            <a:avLst/>
          </a:prstGeom>
          <a:noFill/>
          <a:ln w="9525">
            <a:noFill/>
            <a:miter lim="800000"/>
            <a:headEnd/>
            <a:tailEnd/>
          </a:ln>
        </p:spPr>
        <p:txBody>
          <a:bodyPr wrap="none">
            <a:prstTxWarp prst="textNoShape">
              <a:avLst/>
            </a:prstTxWarp>
            <a:spAutoFit/>
          </a:bodyPr>
          <a:lstStyle/>
          <a:p>
            <a:r>
              <a:rPr lang="en-US">
                <a:latin typeface="Gill Sans MT" charset="-18"/>
              </a:rPr>
              <a:t>Europe</a:t>
            </a:r>
          </a:p>
        </p:txBody>
      </p:sp>
      <p:sp>
        <p:nvSpPr>
          <p:cNvPr id="74" name="Rounded Rectangle 73"/>
          <p:cNvSpPr/>
          <p:nvPr/>
        </p:nvSpPr>
        <p:spPr>
          <a:xfrm>
            <a:off x="762000" y="4343400"/>
            <a:ext cx="762000" cy="304800"/>
          </a:xfrm>
          <a:prstGeom prst="round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scale</a:t>
            </a:r>
          </a:p>
        </p:txBody>
      </p:sp>
      <p:sp>
        <p:nvSpPr>
          <p:cNvPr id="75" name="Rounded Rectangle 74"/>
          <p:cNvSpPr/>
          <p:nvPr/>
        </p:nvSpPr>
        <p:spPr>
          <a:xfrm>
            <a:off x="1752600" y="4343400"/>
            <a:ext cx="914400" cy="304800"/>
          </a:xfrm>
          <a:prstGeom prst="round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latency</a:t>
            </a:r>
          </a:p>
        </p:txBody>
      </p:sp>
      <p:sp>
        <p:nvSpPr>
          <p:cNvPr id="76" name="Rounded Rectangle 75"/>
          <p:cNvSpPr/>
          <p:nvPr/>
        </p:nvSpPr>
        <p:spPr>
          <a:xfrm>
            <a:off x="2895600" y="4343400"/>
            <a:ext cx="1676400" cy="304800"/>
          </a:xfrm>
          <a:prstGeom prst="round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fault tolerance</a:t>
            </a:r>
          </a:p>
        </p:txBody>
      </p:sp>
      <p:sp>
        <p:nvSpPr>
          <p:cNvPr id="77" name="Rounded Rectangle 76"/>
          <p:cNvSpPr/>
          <p:nvPr/>
        </p:nvSpPr>
        <p:spPr>
          <a:xfrm>
            <a:off x="4800600" y="4343400"/>
            <a:ext cx="1295400" cy="304800"/>
          </a:xfrm>
          <a:prstGeom prst="round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consistency</a:t>
            </a:r>
          </a:p>
        </p:txBody>
      </p:sp>
      <p:sp>
        <p:nvSpPr>
          <p:cNvPr id="78" name="Rounded Rectangle 77"/>
          <p:cNvSpPr/>
          <p:nvPr/>
        </p:nvSpPr>
        <p:spPr>
          <a:xfrm>
            <a:off x="6400800" y="4343400"/>
            <a:ext cx="1981200" cy="304800"/>
          </a:xfrm>
          <a:prstGeom prst="round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rgbClr val="C00000"/>
                </a:solidFill>
              </a:rPr>
              <a:t>system complexity</a:t>
            </a:r>
          </a:p>
        </p:txBody>
      </p:sp>
      <p:sp>
        <p:nvSpPr>
          <p:cNvPr id="79" name="TextBox 78"/>
          <p:cNvSpPr txBox="1">
            <a:spLocks noChangeArrowheads="1"/>
          </p:cNvSpPr>
          <p:nvPr/>
        </p:nvSpPr>
        <p:spPr bwMode="auto">
          <a:xfrm>
            <a:off x="3322638" y="1066800"/>
            <a:ext cx="487362" cy="523875"/>
          </a:xfrm>
          <a:prstGeom prst="rect">
            <a:avLst/>
          </a:prstGeom>
          <a:noFill/>
          <a:ln w="9525">
            <a:noFill/>
            <a:miter lim="800000"/>
            <a:headEnd/>
            <a:tailEnd/>
          </a:ln>
        </p:spPr>
        <p:txBody>
          <a:bodyPr wrap="none">
            <a:prstTxWarp prst="textNoShape">
              <a:avLst/>
            </a:prstTxWarp>
            <a:spAutoFit/>
          </a:bodyPr>
          <a:lstStyle/>
          <a:p>
            <a:r>
              <a:rPr lang="en-US" sz="2800">
                <a:latin typeface="Gill Sans MT" charset="-18"/>
                <a:sym typeface="Wingdings" charset="2"/>
              </a:rPr>
              <a:t></a:t>
            </a:r>
            <a:endParaRPr lang="en-US" sz="2800">
              <a:latin typeface="Gill Sans MT" charset="-18"/>
            </a:endParaRPr>
          </a:p>
        </p:txBody>
      </p:sp>
      <p:sp>
        <p:nvSpPr>
          <p:cNvPr id="80" name="TextBox 79"/>
          <p:cNvSpPr txBox="1">
            <a:spLocks noChangeArrowheads="1"/>
          </p:cNvSpPr>
          <p:nvPr/>
        </p:nvSpPr>
        <p:spPr bwMode="auto">
          <a:xfrm>
            <a:off x="6904038" y="1066800"/>
            <a:ext cx="487362" cy="523875"/>
          </a:xfrm>
          <a:prstGeom prst="rect">
            <a:avLst/>
          </a:prstGeom>
          <a:noFill/>
          <a:ln w="9525">
            <a:noFill/>
            <a:miter lim="800000"/>
            <a:headEnd/>
            <a:tailEnd/>
          </a:ln>
        </p:spPr>
        <p:txBody>
          <a:bodyPr wrap="none">
            <a:prstTxWarp prst="textNoShape">
              <a:avLst/>
            </a:prstTxWarp>
            <a:spAutoFit/>
          </a:bodyPr>
          <a:lstStyle/>
          <a:p>
            <a:r>
              <a:rPr lang="en-US" sz="2800">
                <a:latin typeface="Gill Sans MT" charset="-18"/>
                <a:sym typeface="Wingdings" charset="2"/>
              </a:rPr>
              <a:t></a:t>
            </a:r>
            <a:endParaRPr lang="en-US" sz="2800">
              <a:latin typeface="Gill Sans MT" charset="-18"/>
            </a:endParaRPr>
          </a:p>
        </p:txBody>
      </p:sp>
      <p:grpSp>
        <p:nvGrpSpPr>
          <p:cNvPr id="7" name="Group 23"/>
          <p:cNvGrpSpPr>
            <a:grpSpLocks/>
          </p:cNvGrpSpPr>
          <p:nvPr/>
        </p:nvGrpSpPr>
        <p:grpSpPr bwMode="auto">
          <a:xfrm>
            <a:off x="2590800" y="2133600"/>
            <a:ext cx="1295400" cy="266700"/>
            <a:chOff x="381000" y="2438400"/>
            <a:chExt cx="2590800" cy="533400"/>
          </a:xfrm>
        </p:grpSpPr>
        <p:sp>
          <p:nvSpPr>
            <p:cNvPr id="45" name="Rectangle 44"/>
            <p:cNvSpPr/>
            <p:nvPr/>
          </p:nvSpPr>
          <p:spPr>
            <a:xfrm>
              <a:off x="381000" y="2438400"/>
              <a:ext cx="609600" cy="533400"/>
            </a:xfrm>
            <a:prstGeom prst="rect">
              <a:avLst/>
            </a:prstGeom>
            <a:solidFill>
              <a:schemeClr val="accent5">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6" name="Rectangle 45"/>
            <p:cNvSpPr/>
            <p:nvPr/>
          </p:nvSpPr>
          <p:spPr>
            <a:xfrm>
              <a:off x="1371600" y="2438400"/>
              <a:ext cx="609600" cy="533400"/>
            </a:xfrm>
            <a:prstGeom prst="rect">
              <a:avLst/>
            </a:prstGeom>
            <a:solidFill>
              <a:schemeClr val="accent5">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7" name="Rectangle 46"/>
            <p:cNvSpPr/>
            <p:nvPr/>
          </p:nvSpPr>
          <p:spPr>
            <a:xfrm>
              <a:off x="2362200" y="2438400"/>
              <a:ext cx="609600" cy="533400"/>
            </a:xfrm>
            <a:prstGeom prst="rect">
              <a:avLst/>
            </a:prstGeom>
            <a:solidFill>
              <a:schemeClr val="accent5">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sp>
        <p:nvSpPr>
          <p:cNvPr id="41" name="Can 40"/>
          <p:cNvSpPr/>
          <p:nvPr/>
        </p:nvSpPr>
        <p:spPr>
          <a:xfrm>
            <a:off x="2390775" y="3276600"/>
            <a:ext cx="381000" cy="381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2" name="Can 41"/>
          <p:cNvSpPr/>
          <p:nvPr/>
        </p:nvSpPr>
        <p:spPr>
          <a:xfrm>
            <a:off x="3076575" y="3276600"/>
            <a:ext cx="381000" cy="381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3" name="Can 42"/>
          <p:cNvSpPr/>
          <p:nvPr/>
        </p:nvSpPr>
        <p:spPr>
          <a:xfrm>
            <a:off x="3762375" y="3276600"/>
            <a:ext cx="381000" cy="381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4" name="Can 43"/>
          <p:cNvSpPr/>
          <p:nvPr/>
        </p:nvSpPr>
        <p:spPr>
          <a:xfrm>
            <a:off x="4448175" y="3276600"/>
            <a:ext cx="381000" cy="381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nvGrpSpPr>
          <p:cNvPr id="8" name="Group 24"/>
          <p:cNvGrpSpPr>
            <a:grpSpLocks/>
          </p:cNvGrpSpPr>
          <p:nvPr/>
        </p:nvGrpSpPr>
        <p:grpSpPr bwMode="auto">
          <a:xfrm>
            <a:off x="4229100" y="2286000"/>
            <a:ext cx="419100" cy="571500"/>
            <a:chOff x="8001000" y="2438400"/>
            <a:chExt cx="838200" cy="1143000"/>
          </a:xfrm>
        </p:grpSpPr>
        <p:sp>
          <p:nvSpPr>
            <p:cNvPr id="38" name="Rectangle 37"/>
            <p:cNvSpPr/>
            <p:nvPr/>
          </p:nvSpPr>
          <p:spPr>
            <a:xfrm>
              <a:off x="8001000" y="2438400"/>
              <a:ext cx="533400" cy="838200"/>
            </a:xfrm>
            <a:prstGeom prst="rect">
              <a:avLst/>
            </a:prstGeom>
            <a:solidFill>
              <a:schemeClr val="accent6">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39" name="Rectangle 38"/>
            <p:cNvSpPr/>
            <p:nvPr/>
          </p:nvSpPr>
          <p:spPr>
            <a:xfrm>
              <a:off x="8153400" y="2590800"/>
              <a:ext cx="533400" cy="838200"/>
            </a:xfrm>
            <a:prstGeom prst="rect">
              <a:avLst/>
            </a:prstGeom>
            <a:solidFill>
              <a:schemeClr val="accent6">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40" name="Rectangle 39"/>
            <p:cNvSpPr/>
            <p:nvPr/>
          </p:nvSpPr>
          <p:spPr>
            <a:xfrm>
              <a:off x="8305800" y="2743200"/>
              <a:ext cx="533400" cy="838200"/>
            </a:xfrm>
            <a:prstGeom prst="rect">
              <a:avLst/>
            </a:prstGeom>
            <a:solidFill>
              <a:schemeClr val="accent6">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grpSp>
        <p:nvGrpSpPr>
          <p:cNvPr id="26" name="Group 26"/>
          <p:cNvGrpSpPr>
            <a:grpSpLocks/>
          </p:cNvGrpSpPr>
          <p:nvPr/>
        </p:nvGrpSpPr>
        <p:grpSpPr bwMode="auto">
          <a:xfrm>
            <a:off x="2505075" y="1485900"/>
            <a:ext cx="2133600" cy="190500"/>
            <a:chOff x="2286000" y="1676400"/>
            <a:chExt cx="4267200" cy="381000"/>
          </a:xfrm>
        </p:grpSpPr>
        <p:sp>
          <p:nvSpPr>
            <p:cNvPr id="32" name="Rectangle 5"/>
            <p:cNvSpPr/>
            <p:nvPr/>
          </p:nvSpPr>
          <p:spPr>
            <a:xfrm>
              <a:off x="2286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33" name="Rectangle 32"/>
            <p:cNvSpPr/>
            <p:nvPr/>
          </p:nvSpPr>
          <p:spPr>
            <a:xfrm>
              <a:off x="3048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34" name="Rectangle 33"/>
            <p:cNvSpPr/>
            <p:nvPr/>
          </p:nvSpPr>
          <p:spPr>
            <a:xfrm>
              <a:off x="3810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35" name="Rectangle 34"/>
            <p:cNvSpPr/>
            <p:nvPr/>
          </p:nvSpPr>
          <p:spPr>
            <a:xfrm>
              <a:off x="4572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36" name="Rectangle 35"/>
            <p:cNvSpPr/>
            <p:nvPr/>
          </p:nvSpPr>
          <p:spPr>
            <a:xfrm>
              <a:off x="5334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37" name="Rectangle 36"/>
            <p:cNvSpPr/>
            <p:nvPr/>
          </p:nvSpPr>
          <p:spPr>
            <a:xfrm>
              <a:off x="6096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cxnSp>
        <p:nvCxnSpPr>
          <p:cNvPr id="31" name="Straight Connector 30"/>
          <p:cNvCxnSpPr/>
          <p:nvPr/>
        </p:nvCxnSpPr>
        <p:spPr>
          <a:xfrm>
            <a:off x="2247900" y="1905000"/>
            <a:ext cx="2628900" cy="0"/>
          </a:xfrm>
          <a:prstGeom prst="line">
            <a:avLst/>
          </a:prstGeom>
          <a:ln w="254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538" name="TextBox 71"/>
          <p:cNvSpPr txBox="1">
            <a:spLocks noChangeArrowheads="1"/>
          </p:cNvSpPr>
          <p:nvPr/>
        </p:nvSpPr>
        <p:spPr bwMode="auto">
          <a:xfrm>
            <a:off x="2974975" y="2678113"/>
            <a:ext cx="454025" cy="369887"/>
          </a:xfrm>
          <a:prstGeom prst="rect">
            <a:avLst/>
          </a:prstGeom>
          <a:noFill/>
          <a:ln w="9525">
            <a:noFill/>
            <a:miter lim="800000"/>
            <a:headEnd/>
            <a:tailEnd/>
          </a:ln>
        </p:spPr>
        <p:txBody>
          <a:bodyPr wrap="none">
            <a:prstTxWarp prst="textNoShape">
              <a:avLst/>
            </a:prstTxWarp>
            <a:spAutoFit/>
          </a:bodyPr>
          <a:lstStyle/>
          <a:p>
            <a:r>
              <a:rPr lang="en-US">
                <a:latin typeface="Gill Sans MT" charset="-18"/>
              </a:rPr>
              <a:t>US</a:t>
            </a:r>
          </a:p>
        </p:txBody>
      </p:sp>
      <p:sp>
        <p:nvSpPr>
          <p:cNvPr id="73" name="Rectangle 72"/>
          <p:cNvSpPr>
            <a:spLocks noChangeAspect="1"/>
          </p:cNvSpPr>
          <p:nvPr/>
        </p:nvSpPr>
        <p:spPr>
          <a:xfrm>
            <a:off x="3243263" y="3532188"/>
            <a:ext cx="109537" cy="4921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81" name="Rectangle 80"/>
          <p:cNvSpPr>
            <a:spLocks noChangeAspect="1"/>
          </p:cNvSpPr>
          <p:nvPr/>
        </p:nvSpPr>
        <p:spPr>
          <a:xfrm>
            <a:off x="3243263" y="3429000"/>
            <a:ext cx="109537" cy="4921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82" name="Rectangle 81"/>
          <p:cNvSpPr>
            <a:spLocks noChangeAspect="1"/>
          </p:cNvSpPr>
          <p:nvPr/>
        </p:nvSpPr>
        <p:spPr>
          <a:xfrm>
            <a:off x="2557463" y="3429000"/>
            <a:ext cx="109537" cy="4921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83" name="Rectangle 82"/>
          <p:cNvSpPr>
            <a:spLocks noChangeAspect="1"/>
          </p:cNvSpPr>
          <p:nvPr/>
        </p:nvSpPr>
        <p:spPr>
          <a:xfrm>
            <a:off x="3929063" y="3532188"/>
            <a:ext cx="109537" cy="4921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84" name="Rectangle 83"/>
          <p:cNvSpPr>
            <a:spLocks noChangeAspect="1"/>
          </p:cNvSpPr>
          <p:nvPr/>
        </p:nvSpPr>
        <p:spPr>
          <a:xfrm>
            <a:off x="4614863" y="3532188"/>
            <a:ext cx="109537" cy="49212"/>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85" name="Rectangle 84"/>
          <p:cNvSpPr>
            <a:spLocks noChangeAspect="1"/>
          </p:cNvSpPr>
          <p:nvPr/>
        </p:nvSpPr>
        <p:spPr>
          <a:xfrm>
            <a:off x="3929063" y="3429000"/>
            <a:ext cx="109537" cy="49213"/>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87" name="Multiply 86"/>
          <p:cNvSpPr/>
          <p:nvPr/>
        </p:nvSpPr>
        <p:spPr>
          <a:xfrm>
            <a:off x="4267200" y="3200400"/>
            <a:ext cx="762000" cy="533400"/>
          </a:xfrm>
          <a:prstGeom prst="mathMultiply">
            <a:avLst/>
          </a:prstGeom>
          <a:solidFill>
            <a:srgbClr val="FF00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endParaRPr>
          </a:p>
        </p:txBody>
      </p:sp>
      <p:sp>
        <p:nvSpPr>
          <p:cNvPr id="88" name="Arc 87"/>
          <p:cNvSpPr/>
          <p:nvPr/>
        </p:nvSpPr>
        <p:spPr>
          <a:xfrm>
            <a:off x="2590800" y="3352800"/>
            <a:ext cx="3581400" cy="533400"/>
          </a:xfrm>
          <a:prstGeom prst="arc">
            <a:avLst>
              <a:gd name="adj1" fmla="val 21568326"/>
              <a:gd name="adj2" fmla="val 10696438"/>
            </a:avLst>
          </a:prstGeom>
          <a:ln w="15875">
            <a:solidFill>
              <a:schemeClr val="tx1"/>
            </a:solidFill>
            <a:headEnd type="none"/>
            <a:tailEnd type="arrow"/>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0" name="Rectangle 89"/>
          <p:cNvSpPr/>
          <p:nvPr/>
        </p:nvSpPr>
        <p:spPr>
          <a:xfrm>
            <a:off x="4114800" y="4876800"/>
            <a:ext cx="2590800" cy="4572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view treated as a replica</a:t>
            </a:r>
          </a:p>
        </p:txBody>
      </p:sp>
      <p:cxnSp>
        <p:nvCxnSpPr>
          <p:cNvPr id="92" name="Straight Connector 91"/>
          <p:cNvCxnSpPr>
            <a:stCxn id="90" idx="0"/>
            <a:endCxn id="77" idx="2"/>
          </p:cNvCxnSpPr>
          <p:nvPr/>
        </p:nvCxnSpPr>
        <p:spPr>
          <a:xfrm rot="5400000" flipH="1" flipV="1">
            <a:off x="5314950" y="4743450"/>
            <a:ext cx="228600" cy="38100"/>
          </a:xfrm>
          <a:prstGeom prst="line">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7162800" y="4876800"/>
            <a:ext cx="609600" cy="4572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low</a:t>
            </a:r>
          </a:p>
        </p:txBody>
      </p:sp>
      <p:cxnSp>
        <p:nvCxnSpPr>
          <p:cNvPr id="94" name="Straight Connector 93"/>
          <p:cNvCxnSpPr>
            <a:stCxn id="93" idx="0"/>
            <a:endCxn id="78" idx="2"/>
          </p:cNvCxnSpPr>
          <p:nvPr/>
        </p:nvCxnSpPr>
        <p:spPr>
          <a:xfrm rot="16200000" flipV="1">
            <a:off x="7315200" y="4724400"/>
            <a:ext cx="228600" cy="76200"/>
          </a:xfrm>
          <a:prstGeom prst="line">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1676400" y="5562600"/>
            <a:ext cx="5715000" cy="685800"/>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Reuse lots of replication mechanisms</a:t>
            </a:r>
          </a:p>
        </p:txBody>
      </p:sp>
      <p:sp>
        <p:nvSpPr>
          <p:cNvPr id="103" name="Rectangle 102"/>
          <p:cNvSpPr/>
          <p:nvPr/>
        </p:nvSpPr>
        <p:spPr>
          <a:xfrm>
            <a:off x="1371600" y="4876800"/>
            <a:ext cx="1676400" cy="4572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asynchronous</a:t>
            </a:r>
          </a:p>
        </p:txBody>
      </p:sp>
      <p:cxnSp>
        <p:nvCxnSpPr>
          <p:cNvPr id="104" name="Straight Connector 103"/>
          <p:cNvCxnSpPr>
            <a:stCxn id="103" idx="0"/>
            <a:endCxn id="75" idx="2"/>
          </p:cNvCxnSpPr>
          <p:nvPr/>
        </p:nvCxnSpPr>
        <p:spPr>
          <a:xfrm rot="5400000" flipH="1" flipV="1">
            <a:off x="2095500" y="4762500"/>
            <a:ext cx="228600" cy="0"/>
          </a:xfrm>
          <a:prstGeom prst="line">
            <a:avLst/>
          </a:prstGeom>
          <a:ln w="15875">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21556" name="Footer Placeholder 109"/>
          <p:cNvSpPr>
            <a:spLocks noGrp="1"/>
          </p:cNvSpPr>
          <p:nvPr>
            <p:ph type="ftr" sz="quarter" idx="11"/>
          </p:nvPr>
        </p:nvSpPr>
        <p:spPr bwMode="auto">
          <a:noFill/>
          <a:ln>
            <a:miter lim="800000"/>
            <a:headEnd/>
            <a:tailEnd/>
          </a:ln>
        </p:spPr>
        <p:txBody>
          <a:bodyPr/>
          <a:lstStyle/>
          <a:p>
            <a:r>
              <a:rPr lang="en-US" smtClean="0"/>
              <a:t>VLDB 2010 Tutorial</a:t>
            </a:r>
            <a:endParaRPr lang="en-US"/>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4.44444E-6 L 0.3125 0.26666 " pathEditMode="relative" rAng="0" ptsTypes="AA">
                                      <p:cBhvr>
                                        <p:cTn id="6" dur="2000" fill="hold"/>
                                        <p:tgtEl>
                                          <p:spTgt spid="48"/>
                                        </p:tgtEl>
                                        <p:attrNameLst>
                                          <p:attrName>ppt_x</p:attrName>
                                          <p:attrName>ppt_y</p:attrName>
                                        </p:attrNameLst>
                                      </p:cBhvr>
                                      <p:rCtr x="156" y="133"/>
                                    </p:animMotion>
                                  </p:childTnLst>
                                </p:cTn>
                              </p:par>
                              <p:par>
                                <p:cTn id="7" presetID="6" presetClass="emph" presetSubtype="0" fill="hold" grpId="1" nodeType="withEffect">
                                  <p:stCondLst>
                                    <p:cond delay="0"/>
                                  </p:stCondLst>
                                  <p:childTnLst>
                                    <p:animScale>
                                      <p:cBhvr>
                                        <p:cTn id="8" dur="2000" fill="hold"/>
                                        <p:tgtEl>
                                          <p:spTgt spid="48"/>
                                        </p:tgtEl>
                                      </p:cBhvr>
                                      <p:by x="16000" y="16000"/>
                                    </p:animScale>
                                  </p:childTnLst>
                                </p:cTn>
                              </p:par>
                              <p:par>
                                <p:cTn id="9" presetID="0" presetClass="path" presetSubtype="0" accel="50000" decel="50000" fill="hold" grpId="0" nodeType="withEffect">
                                  <p:stCondLst>
                                    <p:cond delay="0"/>
                                  </p:stCondLst>
                                  <p:childTnLst>
                                    <p:animMotion origin="layout" path="M -3.33333E-6 5.55112E-17 L 0.3875 0.22222 " pathEditMode="relative" rAng="0" ptsTypes="AA">
                                      <p:cBhvr>
                                        <p:cTn id="10" dur="2000" fill="hold"/>
                                        <p:tgtEl>
                                          <p:spTgt spid="49"/>
                                        </p:tgtEl>
                                        <p:attrNameLst>
                                          <p:attrName>ppt_x</p:attrName>
                                          <p:attrName>ppt_y</p:attrName>
                                        </p:attrNameLst>
                                      </p:cBhvr>
                                      <p:rCtr x="194" y="111"/>
                                    </p:animMotion>
                                  </p:childTnLst>
                                </p:cTn>
                              </p:par>
                              <p:par>
                                <p:cTn id="11" presetID="6" presetClass="emph" presetSubtype="0" fill="hold" grpId="1" nodeType="withEffect">
                                  <p:stCondLst>
                                    <p:cond delay="0"/>
                                  </p:stCondLst>
                                  <p:childTnLst>
                                    <p:animScale>
                                      <p:cBhvr>
                                        <p:cTn id="12" dur="2000" fill="hold"/>
                                        <p:tgtEl>
                                          <p:spTgt spid="49"/>
                                        </p:tgtEl>
                                      </p:cBhvr>
                                      <p:by x="16000" y="16000"/>
                                    </p:animScale>
                                  </p:childTnLst>
                                </p:cTn>
                              </p:par>
                              <p:par>
                                <p:cTn id="13" presetID="0" presetClass="path" presetSubtype="0" accel="50000" decel="50000" fill="hold" grpId="0" nodeType="withEffect">
                                  <p:stCondLst>
                                    <p:cond delay="0"/>
                                  </p:stCondLst>
                                  <p:childTnLst>
                                    <p:animMotion origin="layout" path="M -3.33333E-6 -4.44444E-6 L 0.1625 0.17778 " pathEditMode="relative" rAng="0" ptsTypes="AA">
                                      <p:cBhvr>
                                        <p:cTn id="14" dur="2000" fill="hold"/>
                                        <p:tgtEl>
                                          <p:spTgt spid="50"/>
                                        </p:tgtEl>
                                        <p:attrNameLst>
                                          <p:attrName>ppt_x</p:attrName>
                                          <p:attrName>ppt_y</p:attrName>
                                        </p:attrNameLst>
                                      </p:cBhvr>
                                      <p:rCtr x="81" y="89"/>
                                    </p:animMotion>
                                  </p:childTnLst>
                                </p:cTn>
                              </p:par>
                              <p:par>
                                <p:cTn id="15" presetID="6" presetClass="emph" presetSubtype="0" fill="hold" grpId="1" nodeType="withEffect">
                                  <p:stCondLst>
                                    <p:cond delay="0"/>
                                  </p:stCondLst>
                                  <p:childTnLst>
                                    <p:animScale>
                                      <p:cBhvr>
                                        <p:cTn id="16" dur="2000" fill="hold"/>
                                        <p:tgtEl>
                                          <p:spTgt spid="50"/>
                                        </p:tgtEl>
                                      </p:cBhvr>
                                      <p:by x="16000" y="16000"/>
                                    </p:animScale>
                                  </p:childTnLst>
                                </p:cTn>
                              </p:par>
                              <p:par>
                                <p:cTn id="17" presetID="0" presetClass="path" presetSubtype="0" accel="50000" decel="50000" fill="hold" grpId="0" nodeType="withEffect">
                                  <p:stCondLst>
                                    <p:cond delay="0"/>
                                  </p:stCondLst>
                                  <p:childTnLst>
                                    <p:animMotion origin="layout" path="M -3.33333E-6 1.11111E-6 L 0.2375 0.13333 " pathEditMode="relative" rAng="0" ptsTypes="AA">
                                      <p:cBhvr>
                                        <p:cTn id="18" dur="2000" fill="hold"/>
                                        <p:tgtEl>
                                          <p:spTgt spid="51"/>
                                        </p:tgtEl>
                                        <p:attrNameLst>
                                          <p:attrName>ppt_x</p:attrName>
                                          <p:attrName>ppt_y</p:attrName>
                                        </p:attrNameLst>
                                      </p:cBhvr>
                                      <p:rCtr x="119" y="67"/>
                                    </p:animMotion>
                                  </p:childTnLst>
                                </p:cTn>
                              </p:par>
                              <p:par>
                                <p:cTn id="19" presetID="6" presetClass="emph" presetSubtype="0" fill="hold" grpId="1" nodeType="withEffect">
                                  <p:stCondLst>
                                    <p:cond delay="0"/>
                                  </p:stCondLst>
                                  <p:childTnLst>
                                    <p:animScale>
                                      <p:cBhvr>
                                        <p:cTn id="20" dur="2000" fill="hold"/>
                                        <p:tgtEl>
                                          <p:spTgt spid="51"/>
                                        </p:tgtEl>
                                      </p:cBhvr>
                                      <p:by x="16000" y="16000"/>
                                    </p:animScale>
                                  </p:childTnLst>
                                </p:cTn>
                              </p:par>
                              <p:par>
                                <p:cTn id="21" presetID="0" presetClass="path" presetSubtype="0" accel="50000" decel="50000" fill="hold" grpId="0" nodeType="withEffect">
                                  <p:stCondLst>
                                    <p:cond delay="0"/>
                                  </p:stCondLst>
                                  <p:childTnLst>
                                    <p:animMotion origin="layout" path="M -3.33333E-6 -3.33333E-6 L 0.2375 0.07778 " pathEditMode="relative" rAng="0" ptsTypes="AA">
                                      <p:cBhvr>
                                        <p:cTn id="22" dur="2000" fill="hold"/>
                                        <p:tgtEl>
                                          <p:spTgt spid="52"/>
                                        </p:tgtEl>
                                        <p:attrNameLst>
                                          <p:attrName>ppt_x</p:attrName>
                                          <p:attrName>ppt_y</p:attrName>
                                        </p:attrNameLst>
                                      </p:cBhvr>
                                      <p:rCtr x="119" y="39"/>
                                    </p:animMotion>
                                  </p:childTnLst>
                                </p:cTn>
                              </p:par>
                              <p:par>
                                <p:cTn id="23" presetID="6" presetClass="emph" presetSubtype="0" fill="hold" grpId="1" nodeType="withEffect">
                                  <p:stCondLst>
                                    <p:cond delay="0"/>
                                  </p:stCondLst>
                                  <p:childTnLst>
                                    <p:animScale>
                                      <p:cBhvr>
                                        <p:cTn id="24" dur="2000" fill="hold"/>
                                        <p:tgtEl>
                                          <p:spTgt spid="52"/>
                                        </p:tgtEl>
                                      </p:cBhvr>
                                      <p:by x="16000" y="16000"/>
                                    </p:animScale>
                                  </p:childTnLst>
                                </p:cTn>
                              </p:par>
                              <p:par>
                                <p:cTn id="25" presetID="0" presetClass="path" presetSubtype="0" accel="50000" decel="50000" fill="hold" grpId="0" nodeType="withEffect">
                                  <p:stCondLst>
                                    <p:cond delay="0"/>
                                  </p:stCondLst>
                                  <p:childTnLst>
                                    <p:animMotion origin="layout" path="M -3.33333E-6 2.22222E-6 L 0.3125 0.03333 " pathEditMode="relative" rAng="0" ptsTypes="AA">
                                      <p:cBhvr>
                                        <p:cTn id="26" dur="2000" fill="hold"/>
                                        <p:tgtEl>
                                          <p:spTgt spid="53"/>
                                        </p:tgtEl>
                                        <p:attrNameLst>
                                          <p:attrName>ppt_x</p:attrName>
                                          <p:attrName>ppt_y</p:attrName>
                                        </p:attrNameLst>
                                      </p:cBhvr>
                                      <p:rCtr x="156" y="17"/>
                                    </p:animMotion>
                                  </p:childTnLst>
                                </p:cTn>
                              </p:par>
                              <p:par>
                                <p:cTn id="27" presetID="6" presetClass="emph" presetSubtype="0" fill="hold" grpId="1" nodeType="withEffect">
                                  <p:stCondLst>
                                    <p:cond delay="0"/>
                                  </p:stCondLst>
                                  <p:childTnLst>
                                    <p:animScale>
                                      <p:cBhvr>
                                        <p:cTn id="28" dur="2000" fill="hold"/>
                                        <p:tgtEl>
                                          <p:spTgt spid="53"/>
                                        </p:tgtEl>
                                      </p:cBhvr>
                                      <p:by x="16000" y="16000"/>
                                    </p:animScale>
                                  </p:childTnLst>
                                </p:cTn>
                              </p:par>
                              <p:par>
                                <p:cTn id="29" presetID="1" presetClass="exit"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hidden"/>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8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8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2"/>
                                        </p:tgtEl>
                                        <p:attrNameLst>
                                          <p:attrName>style.visibility</p:attrName>
                                        </p:attrNameLst>
                                      </p:cBhvr>
                                      <p:to>
                                        <p:strVal val="visible"/>
                                      </p:to>
                                    </p:set>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88"/>
                                        </p:tgtEl>
                                        <p:attrNameLst>
                                          <p:attrName>style.visibility</p:attrName>
                                        </p:attrNameLst>
                                      </p:cBhvr>
                                      <p:to>
                                        <p:strVal val="visible"/>
                                      </p:to>
                                    </p:set>
                                    <p:animEffect transition="in" filter="wipe(right)">
                                      <p:cBhvr>
                                        <p:cTn id="91" dur="500"/>
                                        <p:tgtEl>
                                          <p:spTgt spid="88"/>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77"/>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92"/>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90"/>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7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93"/>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9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8" grpId="0" animBg="1"/>
      <p:bldP spid="65" grpId="0" animBg="1"/>
      <p:bldP spid="66" grpId="0" animBg="1"/>
      <p:bldP spid="67" grpId="0" animBg="1"/>
      <p:bldP spid="68" grpId="0" animBg="1"/>
      <p:bldP spid="69" grpId="0" animBg="1"/>
      <p:bldP spid="70" grpId="0"/>
      <p:bldP spid="71" grpId="0"/>
      <p:bldP spid="74" grpId="0" animBg="1"/>
      <p:bldP spid="75" grpId="0" animBg="1"/>
      <p:bldP spid="76" grpId="0" animBg="1"/>
      <p:bldP spid="77" grpId="0" animBg="1"/>
      <p:bldP spid="78" grpId="0" animBg="1"/>
      <p:bldP spid="79" grpId="0"/>
      <p:bldP spid="80" grpId="0"/>
      <p:bldP spid="73" grpId="0" animBg="1"/>
      <p:bldP spid="81" grpId="0" animBg="1"/>
      <p:bldP spid="82" grpId="0" animBg="1"/>
      <p:bldP spid="83" grpId="0" animBg="1"/>
      <p:bldP spid="84" grpId="0" animBg="1"/>
      <p:bldP spid="85" grpId="0" animBg="1"/>
      <p:bldP spid="90" grpId="0" animBg="1"/>
      <p:bldP spid="93" grpId="0" animBg="1"/>
      <p:bldP spid="102" grpId="0" animBg="1"/>
      <p:bldP spid="10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Remote View Maintenance</a:t>
            </a:r>
          </a:p>
        </p:txBody>
      </p:sp>
      <p:sp>
        <p:nvSpPr>
          <p:cNvPr id="4" name="Rectangle 3"/>
          <p:cNvSpPr/>
          <p:nvPr/>
        </p:nvSpPr>
        <p:spPr>
          <a:xfrm>
            <a:off x="3563938" y="2971800"/>
            <a:ext cx="609600" cy="533400"/>
          </a:xfrm>
          <a:prstGeom prst="rect">
            <a:avLst/>
          </a:prstGeom>
          <a:solidFill>
            <a:schemeClr val="accent5">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 name="Rectangle 4"/>
          <p:cNvSpPr/>
          <p:nvPr/>
        </p:nvSpPr>
        <p:spPr>
          <a:xfrm>
            <a:off x="4554538" y="2971800"/>
            <a:ext cx="609600" cy="533400"/>
          </a:xfrm>
          <a:prstGeom prst="rect">
            <a:avLst/>
          </a:prstGeom>
          <a:solidFill>
            <a:schemeClr val="accent5">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6" name="Rectangle 5"/>
          <p:cNvSpPr/>
          <p:nvPr/>
        </p:nvSpPr>
        <p:spPr>
          <a:xfrm>
            <a:off x="5545138" y="2971800"/>
            <a:ext cx="609600" cy="533400"/>
          </a:xfrm>
          <a:prstGeom prst="rect">
            <a:avLst/>
          </a:prstGeom>
          <a:solidFill>
            <a:schemeClr val="accent5">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nvGrpSpPr>
          <p:cNvPr id="2" name="Group 6"/>
          <p:cNvGrpSpPr>
            <a:grpSpLocks/>
          </p:cNvGrpSpPr>
          <p:nvPr/>
        </p:nvGrpSpPr>
        <p:grpSpPr bwMode="auto">
          <a:xfrm>
            <a:off x="2878138" y="5257800"/>
            <a:ext cx="4876800" cy="762000"/>
            <a:chOff x="685800" y="3733800"/>
            <a:chExt cx="4876800" cy="762000"/>
          </a:xfrm>
        </p:grpSpPr>
        <p:sp>
          <p:nvSpPr>
            <p:cNvPr id="8" name="Can 7"/>
            <p:cNvSpPr/>
            <p:nvPr/>
          </p:nvSpPr>
          <p:spPr>
            <a:xfrm>
              <a:off x="685800" y="37338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9" name="Can 8"/>
            <p:cNvSpPr/>
            <p:nvPr/>
          </p:nvSpPr>
          <p:spPr>
            <a:xfrm>
              <a:off x="2057400" y="37338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0" name="Can 9"/>
            <p:cNvSpPr/>
            <p:nvPr/>
          </p:nvSpPr>
          <p:spPr>
            <a:xfrm>
              <a:off x="3429000" y="37338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sz="2400">
                <a:solidFill>
                  <a:schemeClr val="tx1"/>
                </a:solidFill>
              </a:endParaRPr>
            </a:p>
          </p:txBody>
        </p:sp>
        <p:sp>
          <p:nvSpPr>
            <p:cNvPr id="11" name="Can 10"/>
            <p:cNvSpPr/>
            <p:nvPr/>
          </p:nvSpPr>
          <p:spPr>
            <a:xfrm>
              <a:off x="4800600" y="3733800"/>
              <a:ext cx="762000" cy="762000"/>
            </a:xfrm>
            <a:prstGeom prst="can">
              <a:avLst/>
            </a:prstGeom>
            <a:solidFill>
              <a:schemeClr val="tx2">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grpSp>
        <p:nvGrpSpPr>
          <p:cNvPr id="3" name="Group 11"/>
          <p:cNvGrpSpPr>
            <a:grpSpLocks/>
          </p:cNvGrpSpPr>
          <p:nvPr/>
        </p:nvGrpSpPr>
        <p:grpSpPr bwMode="auto">
          <a:xfrm>
            <a:off x="7145338" y="3276600"/>
            <a:ext cx="838200" cy="1143000"/>
            <a:chOff x="4572000" y="2438400"/>
            <a:chExt cx="838200" cy="1143000"/>
          </a:xfrm>
        </p:grpSpPr>
        <p:sp>
          <p:nvSpPr>
            <p:cNvPr id="13" name="Rectangle 12"/>
            <p:cNvSpPr/>
            <p:nvPr/>
          </p:nvSpPr>
          <p:spPr>
            <a:xfrm>
              <a:off x="4572000" y="2438400"/>
              <a:ext cx="533400" cy="838200"/>
            </a:xfrm>
            <a:prstGeom prst="rect">
              <a:avLst/>
            </a:prstGeom>
            <a:solidFill>
              <a:schemeClr val="accent6">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4" name="Rectangle 13"/>
            <p:cNvSpPr/>
            <p:nvPr/>
          </p:nvSpPr>
          <p:spPr>
            <a:xfrm>
              <a:off x="4724400" y="2590800"/>
              <a:ext cx="533400" cy="838200"/>
            </a:xfrm>
            <a:prstGeom prst="rect">
              <a:avLst/>
            </a:prstGeom>
            <a:solidFill>
              <a:schemeClr val="accent6">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5" name="Rectangle 14"/>
            <p:cNvSpPr/>
            <p:nvPr/>
          </p:nvSpPr>
          <p:spPr>
            <a:xfrm>
              <a:off x="4876800" y="2743200"/>
              <a:ext cx="533400" cy="838200"/>
            </a:xfrm>
            <a:prstGeom prst="rect">
              <a:avLst/>
            </a:prstGeom>
            <a:solidFill>
              <a:schemeClr val="accent6">
                <a:lumMod val="60000"/>
                <a:lumOff val="4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400">
                  <a:solidFill>
                    <a:srgbClr val="FFFFFF"/>
                  </a:solidFill>
                </a:rPr>
                <a:t>   </a:t>
              </a:r>
              <a:endParaRPr lang="en-US" sz="2400">
                <a:solidFill>
                  <a:schemeClr val="tx1"/>
                </a:solidFill>
              </a:endParaRPr>
            </a:p>
          </p:txBody>
        </p:sp>
      </p:grpSp>
      <p:grpSp>
        <p:nvGrpSpPr>
          <p:cNvPr id="7" name="Group 15"/>
          <p:cNvGrpSpPr>
            <a:grpSpLocks/>
          </p:cNvGrpSpPr>
          <p:nvPr/>
        </p:nvGrpSpPr>
        <p:grpSpPr bwMode="auto">
          <a:xfrm>
            <a:off x="3106738" y="1676400"/>
            <a:ext cx="4267200" cy="381000"/>
            <a:chOff x="2286000" y="1676400"/>
            <a:chExt cx="4267200" cy="381000"/>
          </a:xfrm>
        </p:grpSpPr>
        <p:sp>
          <p:nvSpPr>
            <p:cNvPr id="17" name="Rectangle 16"/>
            <p:cNvSpPr/>
            <p:nvPr/>
          </p:nvSpPr>
          <p:spPr>
            <a:xfrm>
              <a:off x="2286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8" name="Rectangle 17"/>
            <p:cNvSpPr/>
            <p:nvPr/>
          </p:nvSpPr>
          <p:spPr>
            <a:xfrm>
              <a:off x="3048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19" name="Rectangle 18"/>
            <p:cNvSpPr/>
            <p:nvPr/>
          </p:nvSpPr>
          <p:spPr>
            <a:xfrm>
              <a:off x="3810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0" name="Rectangle 19"/>
            <p:cNvSpPr/>
            <p:nvPr/>
          </p:nvSpPr>
          <p:spPr>
            <a:xfrm>
              <a:off x="4572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1" name="Rectangle 20"/>
            <p:cNvSpPr/>
            <p:nvPr/>
          </p:nvSpPr>
          <p:spPr>
            <a:xfrm>
              <a:off x="5334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22" name="Rectangle 21"/>
            <p:cNvSpPr/>
            <p:nvPr/>
          </p:nvSpPr>
          <p:spPr>
            <a:xfrm>
              <a:off x="6096000" y="1676400"/>
              <a:ext cx="457200" cy="381000"/>
            </a:xfrm>
            <a:prstGeom prst="rect">
              <a:avLst/>
            </a:prstGeom>
            <a:solidFill>
              <a:schemeClr val="bg2">
                <a:lumMod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grpSp>
      <p:cxnSp>
        <p:nvCxnSpPr>
          <p:cNvPr id="23" name="Straight Connector 22"/>
          <p:cNvCxnSpPr/>
          <p:nvPr/>
        </p:nvCxnSpPr>
        <p:spPr>
          <a:xfrm>
            <a:off x="2573338" y="2514600"/>
            <a:ext cx="5715000" cy="0"/>
          </a:xfrm>
          <a:prstGeom prst="line">
            <a:avLst/>
          </a:prstGeom>
          <a:ln w="25400"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538" name="TextBox 23"/>
          <p:cNvSpPr txBox="1">
            <a:spLocks noChangeArrowheads="1"/>
          </p:cNvSpPr>
          <p:nvPr/>
        </p:nvSpPr>
        <p:spPr bwMode="auto">
          <a:xfrm>
            <a:off x="4856163" y="1295400"/>
            <a:ext cx="841375" cy="369888"/>
          </a:xfrm>
          <a:prstGeom prst="rect">
            <a:avLst/>
          </a:prstGeom>
          <a:noFill/>
          <a:ln w="9525">
            <a:noFill/>
            <a:miter lim="800000"/>
            <a:headEnd/>
            <a:tailEnd/>
          </a:ln>
        </p:spPr>
        <p:txBody>
          <a:bodyPr wrap="none">
            <a:prstTxWarp prst="textNoShape">
              <a:avLst/>
            </a:prstTxWarp>
            <a:spAutoFit/>
          </a:bodyPr>
          <a:lstStyle/>
          <a:p>
            <a:r>
              <a:rPr lang="en-US">
                <a:latin typeface="Gill Sans MT" charset="-18"/>
              </a:rPr>
              <a:t>Clients</a:t>
            </a:r>
          </a:p>
        </p:txBody>
      </p:sp>
      <p:sp>
        <p:nvSpPr>
          <p:cNvPr id="22539" name="TextBox 24"/>
          <p:cNvSpPr txBox="1">
            <a:spLocks noChangeArrowheads="1"/>
          </p:cNvSpPr>
          <p:nvPr/>
        </p:nvSpPr>
        <p:spPr bwMode="auto">
          <a:xfrm>
            <a:off x="3581400" y="2590800"/>
            <a:ext cx="1612900" cy="369888"/>
          </a:xfrm>
          <a:prstGeom prst="rect">
            <a:avLst/>
          </a:prstGeom>
          <a:noFill/>
          <a:ln w="9525">
            <a:noFill/>
            <a:miter lim="800000"/>
            <a:headEnd/>
            <a:tailEnd/>
          </a:ln>
        </p:spPr>
        <p:txBody>
          <a:bodyPr wrap="none">
            <a:prstTxWarp prst="textNoShape">
              <a:avLst/>
            </a:prstTxWarp>
            <a:spAutoFit/>
          </a:bodyPr>
          <a:lstStyle/>
          <a:p>
            <a:r>
              <a:rPr lang="en-US">
                <a:latin typeface="Gill Sans MT" charset="-18"/>
              </a:rPr>
              <a:t>Query Routers</a:t>
            </a:r>
          </a:p>
        </p:txBody>
      </p:sp>
      <p:sp>
        <p:nvSpPr>
          <p:cNvPr id="22540" name="TextBox 25"/>
          <p:cNvSpPr txBox="1">
            <a:spLocks noChangeArrowheads="1"/>
          </p:cNvSpPr>
          <p:nvPr/>
        </p:nvSpPr>
        <p:spPr bwMode="auto">
          <a:xfrm>
            <a:off x="3124200" y="6030913"/>
            <a:ext cx="1657350" cy="369887"/>
          </a:xfrm>
          <a:prstGeom prst="rect">
            <a:avLst/>
          </a:prstGeom>
          <a:noFill/>
          <a:ln w="9525">
            <a:noFill/>
            <a:miter lim="800000"/>
            <a:headEnd/>
            <a:tailEnd/>
          </a:ln>
        </p:spPr>
        <p:txBody>
          <a:bodyPr wrap="none">
            <a:prstTxWarp prst="textNoShape">
              <a:avLst/>
            </a:prstTxWarp>
            <a:spAutoFit/>
          </a:bodyPr>
          <a:lstStyle/>
          <a:p>
            <a:r>
              <a:rPr lang="en-US">
                <a:latin typeface="Gill Sans MT" charset="-18"/>
              </a:rPr>
              <a:t>Storage Servers</a:t>
            </a:r>
          </a:p>
        </p:txBody>
      </p:sp>
      <p:sp>
        <p:nvSpPr>
          <p:cNvPr id="22541" name="TextBox 26"/>
          <p:cNvSpPr txBox="1">
            <a:spLocks noChangeArrowheads="1"/>
          </p:cNvSpPr>
          <p:nvPr/>
        </p:nvSpPr>
        <p:spPr bwMode="auto">
          <a:xfrm>
            <a:off x="6840538" y="2906713"/>
            <a:ext cx="1465262" cy="369887"/>
          </a:xfrm>
          <a:prstGeom prst="rect">
            <a:avLst/>
          </a:prstGeom>
          <a:noFill/>
          <a:ln w="9525">
            <a:noFill/>
            <a:miter lim="800000"/>
            <a:headEnd/>
            <a:tailEnd/>
          </a:ln>
        </p:spPr>
        <p:txBody>
          <a:bodyPr wrap="none">
            <a:prstTxWarp prst="textNoShape">
              <a:avLst/>
            </a:prstTxWarp>
            <a:spAutoFit/>
          </a:bodyPr>
          <a:lstStyle/>
          <a:p>
            <a:r>
              <a:rPr lang="en-US">
                <a:latin typeface="Gill Sans MT" charset="-18"/>
              </a:rPr>
              <a:t>Log Managers</a:t>
            </a:r>
          </a:p>
        </p:txBody>
      </p:sp>
      <p:sp>
        <p:nvSpPr>
          <p:cNvPr id="22542" name="TextBox 27"/>
          <p:cNvSpPr txBox="1">
            <a:spLocks noChangeArrowheads="1"/>
          </p:cNvSpPr>
          <p:nvPr/>
        </p:nvSpPr>
        <p:spPr bwMode="auto">
          <a:xfrm>
            <a:off x="1984375" y="2373313"/>
            <a:ext cx="512763" cy="369887"/>
          </a:xfrm>
          <a:prstGeom prst="rect">
            <a:avLst/>
          </a:prstGeom>
          <a:noFill/>
          <a:ln w="9525">
            <a:noFill/>
            <a:miter lim="800000"/>
            <a:headEnd/>
            <a:tailEnd/>
          </a:ln>
        </p:spPr>
        <p:txBody>
          <a:bodyPr wrap="none">
            <a:prstTxWarp prst="textNoShape">
              <a:avLst/>
            </a:prstTxWarp>
            <a:spAutoFit/>
          </a:bodyPr>
          <a:lstStyle/>
          <a:p>
            <a:r>
              <a:rPr lang="en-US">
                <a:latin typeface="Gill Sans MT" charset="-18"/>
              </a:rPr>
              <a:t>API</a:t>
            </a:r>
          </a:p>
        </p:txBody>
      </p:sp>
      <p:cxnSp>
        <p:nvCxnSpPr>
          <p:cNvPr id="32" name="Straight Arrow Connector 31"/>
          <p:cNvCxnSpPr/>
          <p:nvPr/>
        </p:nvCxnSpPr>
        <p:spPr>
          <a:xfrm rot="5400000" flipH="1" flipV="1">
            <a:off x="5905500" y="4076700"/>
            <a:ext cx="1905000" cy="1676400"/>
          </a:xfrm>
          <a:prstGeom prst="straightConnector1">
            <a:avLst/>
          </a:prstGeom>
          <a:ln w="19050">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22544" name="TextBox 33"/>
          <p:cNvSpPr txBox="1">
            <a:spLocks noChangeArrowheads="1"/>
          </p:cNvSpPr>
          <p:nvPr/>
        </p:nvSpPr>
        <p:spPr bwMode="auto">
          <a:xfrm>
            <a:off x="6172200" y="1219200"/>
            <a:ext cx="487363" cy="523875"/>
          </a:xfrm>
          <a:prstGeom prst="rect">
            <a:avLst/>
          </a:prstGeom>
          <a:noFill/>
          <a:ln w="9525">
            <a:noFill/>
            <a:miter lim="800000"/>
            <a:headEnd/>
            <a:tailEnd/>
          </a:ln>
        </p:spPr>
        <p:txBody>
          <a:bodyPr wrap="none">
            <a:prstTxWarp prst="textNoShape">
              <a:avLst/>
            </a:prstTxWarp>
            <a:spAutoFit/>
          </a:bodyPr>
          <a:lstStyle/>
          <a:p>
            <a:r>
              <a:rPr lang="en-US" sz="2800">
                <a:latin typeface="Gill Sans MT" charset="-18"/>
                <a:sym typeface="Wingdings" charset="2"/>
              </a:rPr>
              <a:t></a:t>
            </a:r>
            <a:endParaRPr lang="en-US" sz="2800">
              <a:latin typeface="Gill Sans MT" charset="-18"/>
            </a:endParaRPr>
          </a:p>
        </p:txBody>
      </p:sp>
      <p:sp>
        <p:nvSpPr>
          <p:cNvPr id="35" name="TextBox 34"/>
          <p:cNvSpPr txBox="1">
            <a:spLocks noChangeArrowheads="1"/>
          </p:cNvSpPr>
          <p:nvPr/>
        </p:nvSpPr>
        <p:spPr bwMode="auto">
          <a:xfrm>
            <a:off x="609600" y="2935288"/>
            <a:ext cx="3260725" cy="2246312"/>
          </a:xfrm>
          <a:prstGeom prst="rect">
            <a:avLst/>
          </a:prstGeom>
          <a:noFill/>
          <a:ln w="9525">
            <a:noFill/>
            <a:miter lim="800000"/>
            <a:headEnd/>
            <a:tailEnd/>
          </a:ln>
        </p:spPr>
        <p:txBody>
          <a:bodyPr>
            <a:prstTxWarp prst="textNoShape">
              <a:avLst/>
            </a:prstTxWarp>
            <a:spAutoFit/>
          </a:bodyPr>
          <a:lstStyle/>
          <a:p>
            <a:pPr marL="342900" indent="-342900">
              <a:buFont typeface="Bookman Old Style" charset="0"/>
              <a:buAutoNum type="alphaLcPeriod"/>
            </a:pPr>
            <a:r>
              <a:rPr lang="en-US" sz="2000">
                <a:latin typeface="Gill Sans MT" charset="-18"/>
              </a:rPr>
              <a:t>disk write in log</a:t>
            </a:r>
          </a:p>
          <a:p>
            <a:pPr marL="342900" indent="-342900">
              <a:buFont typeface="Bookman Old Style" charset="0"/>
              <a:buAutoNum type="alphaLcPeriod"/>
            </a:pPr>
            <a:r>
              <a:rPr lang="en-US" sz="2000">
                <a:latin typeface="Gill Sans MT" charset="-18"/>
              </a:rPr>
              <a:t>cache write in storage</a:t>
            </a:r>
          </a:p>
          <a:p>
            <a:pPr marL="342900" indent="-342900">
              <a:buFont typeface="Bookman Old Style" charset="0"/>
              <a:buAutoNum type="alphaLcPeriod"/>
            </a:pPr>
            <a:r>
              <a:rPr lang="en-US" sz="2000">
                <a:latin typeface="Gill Sans MT" charset="-18"/>
              </a:rPr>
              <a:t>return to user</a:t>
            </a:r>
          </a:p>
          <a:p>
            <a:pPr marL="342900" indent="-342900">
              <a:buFont typeface="Bookman Old Style" charset="0"/>
              <a:buAutoNum type="alphaLcPeriod"/>
            </a:pPr>
            <a:r>
              <a:rPr lang="en-US" sz="2000">
                <a:latin typeface="Gill Sans MT" charset="-18"/>
              </a:rPr>
              <a:t>flush to disk </a:t>
            </a:r>
          </a:p>
          <a:p>
            <a:pPr marL="342900" indent="-342900">
              <a:buFont typeface="Bookman Old Style" charset="0"/>
              <a:buAutoNum type="alphaLcPeriod"/>
            </a:pPr>
            <a:r>
              <a:rPr lang="en-US" sz="2000">
                <a:latin typeface="Gill Sans MT" charset="-18"/>
              </a:rPr>
              <a:t>remote view maintenance</a:t>
            </a:r>
          </a:p>
          <a:p>
            <a:pPr marL="342900" indent="-342900">
              <a:buFont typeface="Bookman Old Style" charset="0"/>
              <a:buAutoNum type="alphaLcPeriod"/>
            </a:pPr>
            <a:r>
              <a:rPr lang="en-US" sz="2000">
                <a:latin typeface="Gill Sans MT" charset="-18"/>
              </a:rPr>
              <a:t>view log message(s)</a:t>
            </a:r>
          </a:p>
          <a:p>
            <a:pPr marL="342900" indent="-342900">
              <a:buFont typeface="Bookman Old Style" charset="0"/>
              <a:buAutoNum type="alphaLcPeriod"/>
            </a:pPr>
            <a:r>
              <a:rPr lang="en-US" sz="2000">
                <a:latin typeface="Gill Sans MT" charset="-18"/>
              </a:rPr>
              <a:t>view update(s) in storage</a:t>
            </a:r>
          </a:p>
        </p:txBody>
      </p:sp>
      <p:sp>
        <p:nvSpPr>
          <p:cNvPr id="40" name="TextBox 39"/>
          <p:cNvSpPr txBox="1">
            <a:spLocks noChangeArrowheads="1"/>
          </p:cNvSpPr>
          <p:nvPr/>
        </p:nvSpPr>
        <p:spPr bwMode="auto">
          <a:xfrm>
            <a:off x="7681913" y="3733800"/>
            <a:ext cx="315912" cy="461963"/>
          </a:xfrm>
          <a:prstGeom prst="rect">
            <a:avLst/>
          </a:prstGeom>
          <a:noFill/>
          <a:ln w="9525">
            <a:noFill/>
            <a:miter lim="800000"/>
            <a:headEnd/>
            <a:tailEnd/>
          </a:ln>
        </p:spPr>
        <p:txBody>
          <a:bodyPr wrap="none">
            <a:prstTxWarp prst="textNoShape">
              <a:avLst/>
            </a:prstTxWarp>
            <a:spAutoFit/>
          </a:bodyPr>
          <a:lstStyle/>
          <a:p>
            <a:r>
              <a:rPr lang="en-US" sz="2400">
                <a:latin typeface="Gill Sans MT" charset="-18"/>
              </a:rPr>
              <a:t>a</a:t>
            </a:r>
          </a:p>
        </p:txBody>
      </p:sp>
      <p:sp>
        <p:nvSpPr>
          <p:cNvPr id="41" name="TextBox 40"/>
          <p:cNvSpPr txBox="1">
            <a:spLocks noChangeArrowheads="1"/>
          </p:cNvSpPr>
          <p:nvPr/>
        </p:nvSpPr>
        <p:spPr bwMode="auto">
          <a:xfrm>
            <a:off x="5867400" y="5405438"/>
            <a:ext cx="338138" cy="461962"/>
          </a:xfrm>
          <a:prstGeom prst="rect">
            <a:avLst/>
          </a:prstGeom>
          <a:noFill/>
          <a:ln w="9525">
            <a:noFill/>
            <a:miter lim="800000"/>
            <a:headEnd/>
            <a:tailEnd/>
          </a:ln>
        </p:spPr>
        <p:txBody>
          <a:bodyPr wrap="none">
            <a:prstTxWarp prst="textNoShape">
              <a:avLst/>
            </a:prstTxWarp>
            <a:spAutoFit/>
          </a:bodyPr>
          <a:lstStyle/>
          <a:p>
            <a:r>
              <a:rPr lang="en-US" sz="2400">
                <a:latin typeface="Gill Sans MT" charset="-18"/>
              </a:rPr>
              <a:t>b</a:t>
            </a:r>
          </a:p>
        </p:txBody>
      </p:sp>
      <p:sp>
        <p:nvSpPr>
          <p:cNvPr id="42" name="Arc 41"/>
          <p:cNvSpPr/>
          <p:nvPr/>
        </p:nvSpPr>
        <p:spPr>
          <a:xfrm>
            <a:off x="5791200" y="3962400"/>
            <a:ext cx="4038600" cy="3429000"/>
          </a:xfrm>
          <a:prstGeom prst="arc">
            <a:avLst>
              <a:gd name="adj1" fmla="val 11042430"/>
              <a:gd name="adj2" fmla="val 15736904"/>
            </a:avLst>
          </a:prstGeom>
          <a:ln w="15875">
            <a:solidFill>
              <a:srgbClr val="0070C0"/>
            </a:solidFill>
            <a:headEnd type="arrow"/>
          </a:ln>
          <a:effectLst/>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43" name="TextBox 42"/>
          <p:cNvSpPr txBox="1">
            <a:spLocks noChangeArrowheads="1"/>
          </p:cNvSpPr>
          <p:nvPr/>
        </p:nvSpPr>
        <p:spPr bwMode="auto">
          <a:xfrm>
            <a:off x="5638800" y="5405438"/>
            <a:ext cx="341313" cy="461962"/>
          </a:xfrm>
          <a:prstGeom prst="rect">
            <a:avLst/>
          </a:prstGeom>
          <a:noFill/>
          <a:ln w="9525">
            <a:noFill/>
            <a:miter lim="800000"/>
            <a:headEnd/>
            <a:tailEnd/>
          </a:ln>
        </p:spPr>
        <p:txBody>
          <a:bodyPr wrap="none">
            <a:prstTxWarp prst="textNoShape">
              <a:avLst/>
            </a:prstTxWarp>
            <a:spAutoFit/>
          </a:bodyPr>
          <a:lstStyle/>
          <a:p>
            <a:r>
              <a:rPr lang="en-US" sz="2400">
                <a:latin typeface="Gill Sans MT" charset="-18"/>
              </a:rPr>
              <a:t>d</a:t>
            </a:r>
          </a:p>
        </p:txBody>
      </p:sp>
      <p:sp>
        <p:nvSpPr>
          <p:cNvPr id="45" name="Rectangle 44"/>
          <p:cNvSpPr/>
          <p:nvPr/>
        </p:nvSpPr>
        <p:spPr>
          <a:xfrm>
            <a:off x="685800" y="3657600"/>
            <a:ext cx="228600" cy="228600"/>
          </a:xfrm>
          <a:prstGeom prst="rect">
            <a:avLst/>
          </a:prstGeom>
          <a:solidFill>
            <a:schemeClr val="bg1"/>
          </a:solidFill>
          <a:ln w="0">
            <a:no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chemeClr val="tx1"/>
              </a:solidFill>
            </a:endParaRPr>
          </a:p>
        </p:txBody>
      </p:sp>
      <p:sp>
        <p:nvSpPr>
          <p:cNvPr id="22551" name="TextBox 43"/>
          <p:cNvSpPr txBox="1">
            <a:spLocks noChangeArrowheads="1"/>
          </p:cNvSpPr>
          <p:nvPr/>
        </p:nvSpPr>
        <p:spPr bwMode="auto">
          <a:xfrm>
            <a:off x="579438" y="3581400"/>
            <a:ext cx="411162" cy="400050"/>
          </a:xfrm>
          <a:prstGeom prst="rect">
            <a:avLst/>
          </a:prstGeom>
          <a:noFill/>
          <a:ln w="9525">
            <a:noFill/>
            <a:miter lim="800000"/>
            <a:headEnd/>
            <a:tailEnd/>
          </a:ln>
        </p:spPr>
        <p:txBody>
          <a:bodyPr>
            <a:prstTxWarp prst="textNoShape">
              <a:avLst/>
            </a:prstTxWarp>
            <a:spAutoFit/>
          </a:bodyPr>
          <a:lstStyle/>
          <a:p>
            <a:r>
              <a:rPr lang="en-US" sz="2000">
                <a:latin typeface="Gill Sans MT" charset="-18"/>
                <a:sym typeface="Wingdings" charset="2"/>
              </a:rPr>
              <a:t></a:t>
            </a:r>
            <a:endParaRPr lang="en-US" sz="2000">
              <a:latin typeface="Gill Sans MT" charset="-18"/>
            </a:endParaRPr>
          </a:p>
        </p:txBody>
      </p:sp>
      <p:sp>
        <p:nvSpPr>
          <p:cNvPr id="48" name="Trapezoid 47"/>
          <p:cNvSpPr/>
          <p:nvPr/>
        </p:nvSpPr>
        <p:spPr>
          <a:xfrm>
            <a:off x="4953000" y="6019800"/>
            <a:ext cx="2209800" cy="304800"/>
          </a:xfrm>
          <a:prstGeom prst="trapezoid">
            <a:avLst/>
          </a:prstGeom>
          <a:solidFill>
            <a:schemeClr val="tx2">
              <a:lumMod val="20000"/>
              <a:lumOff val="8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a:solidFill>
                  <a:schemeClr val="tx1"/>
                </a:solidFill>
              </a:rPr>
              <a:t>Remote Maintainer</a:t>
            </a:r>
          </a:p>
        </p:txBody>
      </p:sp>
      <p:cxnSp>
        <p:nvCxnSpPr>
          <p:cNvPr id="49" name="Straight Arrow Connector 48"/>
          <p:cNvCxnSpPr/>
          <p:nvPr/>
        </p:nvCxnSpPr>
        <p:spPr>
          <a:xfrm rot="5400000" flipH="1" flipV="1">
            <a:off x="5981700" y="4229100"/>
            <a:ext cx="1905000" cy="1676400"/>
          </a:xfrm>
          <a:prstGeom prst="straightConnector1">
            <a:avLst/>
          </a:prstGeom>
          <a:ln w="19050">
            <a:solidFill>
              <a:srgbClr val="C00000"/>
            </a:solidFill>
            <a:tailEnd type="arrow"/>
          </a:ln>
          <a:effectLst/>
        </p:spPr>
        <p:style>
          <a:lnRef idx="1">
            <a:schemeClr val="accent1"/>
          </a:lnRef>
          <a:fillRef idx="0">
            <a:schemeClr val="accent1"/>
          </a:fillRef>
          <a:effectRef idx="0">
            <a:schemeClr val="accent1"/>
          </a:effectRef>
          <a:fontRef idx="minor">
            <a:schemeClr val="tx1"/>
          </a:fontRef>
        </p:style>
      </p:cxnSp>
      <p:sp>
        <p:nvSpPr>
          <p:cNvPr id="50" name="TextBox 49"/>
          <p:cNvSpPr txBox="1">
            <a:spLocks noChangeArrowheads="1"/>
          </p:cNvSpPr>
          <p:nvPr/>
        </p:nvSpPr>
        <p:spPr bwMode="auto">
          <a:xfrm>
            <a:off x="7543800" y="3429000"/>
            <a:ext cx="261938" cy="461963"/>
          </a:xfrm>
          <a:prstGeom prst="rect">
            <a:avLst/>
          </a:prstGeom>
          <a:noFill/>
          <a:ln w="9525">
            <a:noFill/>
            <a:miter lim="800000"/>
            <a:headEnd/>
            <a:tailEnd/>
          </a:ln>
        </p:spPr>
        <p:txBody>
          <a:bodyPr wrap="none">
            <a:prstTxWarp prst="textNoShape">
              <a:avLst/>
            </a:prstTxWarp>
            <a:spAutoFit/>
          </a:bodyPr>
          <a:lstStyle/>
          <a:p>
            <a:r>
              <a:rPr lang="en-US" sz="2400" dirty="0" err="1">
                <a:latin typeface="Gill Sans MT" charset="-18"/>
              </a:rPr>
              <a:t>f</a:t>
            </a:r>
            <a:endParaRPr lang="en-US" sz="2400" dirty="0">
              <a:latin typeface="Gill Sans MT" charset="-18"/>
            </a:endParaRPr>
          </a:p>
        </p:txBody>
      </p:sp>
      <p:sp>
        <p:nvSpPr>
          <p:cNvPr id="52" name="TextBox 51"/>
          <p:cNvSpPr txBox="1">
            <a:spLocks noChangeArrowheads="1"/>
          </p:cNvSpPr>
          <p:nvPr/>
        </p:nvSpPr>
        <p:spPr bwMode="auto">
          <a:xfrm>
            <a:off x="5840413" y="5710238"/>
            <a:ext cx="331787" cy="461962"/>
          </a:xfrm>
          <a:prstGeom prst="rect">
            <a:avLst/>
          </a:prstGeom>
          <a:noFill/>
          <a:ln w="9525">
            <a:noFill/>
            <a:miter lim="800000"/>
            <a:headEnd/>
            <a:tailEnd/>
          </a:ln>
        </p:spPr>
        <p:txBody>
          <a:bodyPr wrap="none">
            <a:prstTxWarp prst="textNoShape">
              <a:avLst/>
            </a:prstTxWarp>
            <a:spAutoFit/>
          </a:bodyPr>
          <a:lstStyle/>
          <a:p>
            <a:r>
              <a:rPr lang="en-US" sz="2400">
                <a:latin typeface="Gill Sans MT" charset="-18"/>
              </a:rPr>
              <a:t>e</a:t>
            </a:r>
          </a:p>
        </p:txBody>
      </p:sp>
      <p:cxnSp>
        <p:nvCxnSpPr>
          <p:cNvPr id="53" name="Straight Arrow Connector 52"/>
          <p:cNvCxnSpPr>
            <a:stCxn id="50" idx="2"/>
          </p:cNvCxnSpPr>
          <p:nvPr/>
        </p:nvCxnSpPr>
        <p:spPr>
          <a:xfrm rot="5400000">
            <a:off x="6734969" y="4394994"/>
            <a:ext cx="1443037" cy="434975"/>
          </a:xfrm>
          <a:prstGeom prst="straightConnector1">
            <a:avLst/>
          </a:prstGeom>
          <a:ln w="19050">
            <a:solidFill>
              <a:srgbClr val="C00000"/>
            </a:solidFill>
            <a:tailEnd type="arrow"/>
          </a:ln>
          <a:effectLst/>
        </p:spPr>
        <p:style>
          <a:lnRef idx="1">
            <a:schemeClr val="accent1"/>
          </a:lnRef>
          <a:fillRef idx="0">
            <a:schemeClr val="accent1"/>
          </a:fillRef>
          <a:effectRef idx="0">
            <a:schemeClr val="accent1"/>
          </a:effectRef>
          <a:fontRef idx="minor">
            <a:schemeClr val="tx1"/>
          </a:fontRef>
        </p:style>
      </p:cxnSp>
      <p:sp>
        <p:nvSpPr>
          <p:cNvPr id="56" name="TextBox 55"/>
          <p:cNvSpPr txBox="1">
            <a:spLocks noChangeArrowheads="1"/>
          </p:cNvSpPr>
          <p:nvPr/>
        </p:nvSpPr>
        <p:spPr bwMode="auto">
          <a:xfrm>
            <a:off x="7205663" y="5638800"/>
            <a:ext cx="315912" cy="461963"/>
          </a:xfrm>
          <a:prstGeom prst="rect">
            <a:avLst/>
          </a:prstGeom>
          <a:noFill/>
          <a:ln w="9525">
            <a:noFill/>
            <a:miter lim="800000"/>
            <a:headEnd/>
            <a:tailEnd/>
          </a:ln>
        </p:spPr>
        <p:txBody>
          <a:bodyPr wrap="none">
            <a:prstTxWarp prst="textNoShape">
              <a:avLst/>
            </a:prstTxWarp>
            <a:spAutoFit/>
          </a:bodyPr>
          <a:lstStyle/>
          <a:p>
            <a:r>
              <a:rPr lang="en-US" sz="2400">
                <a:latin typeface="Gill Sans MT" charset="-18"/>
              </a:rPr>
              <a:t>g</a:t>
            </a:r>
          </a:p>
        </p:txBody>
      </p:sp>
      <p:cxnSp>
        <p:nvCxnSpPr>
          <p:cNvPr id="57" name="Straight Arrow Connector 56"/>
          <p:cNvCxnSpPr>
            <a:stCxn id="50" idx="2"/>
          </p:cNvCxnSpPr>
          <p:nvPr/>
        </p:nvCxnSpPr>
        <p:spPr>
          <a:xfrm rot="5400000">
            <a:off x="4677569" y="2337594"/>
            <a:ext cx="1443037" cy="4549775"/>
          </a:xfrm>
          <a:prstGeom prst="straightConnector1">
            <a:avLst/>
          </a:prstGeom>
          <a:ln w="19050">
            <a:solidFill>
              <a:srgbClr val="C00000"/>
            </a:solidFill>
            <a:tailEnd type="arrow"/>
          </a:ln>
          <a:effectLst/>
        </p:spPr>
        <p:style>
          <a:lnRef idx="1">
            <a:schemeClr val="accent1"/>
          </a:lnRef>
          <a:fillRef idx="0">
            <a:schemeClr val="accent1"/>
          </a:fillRef>
          <a:effectRef idx="0">
            <a:schemeClr val="accent1"/>
          </a:effectRef>
          <a:fontRef idx="minor">
            <a:schemeClr val="tx1"/>
          </a:fontRef>
        </p:style>
      </p:cxnSp>
      <p:sp>
        <p:nvSpPr>
          <p:cNvPr id="60" name="TextBox 59"/>
          <p:cNvSpPr txBox="1">
            <a:spLocks noChangeArrowheads="1"/>
          </p:cNvSpPr>
          <p:nvPr/>
        </p:nvSpPr>
        <p:spPr bwMode="auto">
          <a:xfrm>
            <a:off x="3113088" y="5634038"/>
            <a:ext cx="315912" cy="461962"/>
          </a:xfrm>
          <a:prstGeom prst="rect">
            <a:avLst/>
          </a:prstGeom>
          <a:noFill/>
          <a:ln w="9525">
            <a:noFill/>
            <a:miter lim="800000"/>
            <a:headEnd/>
            <a:tailEnd/>
          </a:ln>
        </p:spPr>
        <p:txBody>
          <a:bodyPr wrap="none">
            <a:prstTxWarp prst="textNoShape">
              <a:avLst/>
            </a:prstTxWarp>
            <a:spAutoFit/>
          </a:bodyPr>
          <a:lstStyle/>
          <a:p>
            <a:r>
              <a:rPr lang="en-US" sz="2400">
                <a:latin typeface="Gill Sans MT" charset="-18"/>
              </a:rPr>
              <a:t>g</a:t>
            </a:r>
          </a:p>
        </p:txBody>
      </p:sp>
      <p:sp>
        <p:nvSpPr>
          <p:cNvPr id="22562" name="Footer Placeholder 63"/>
          <p:cNvSpPr>
            <a:spLocks noGrp="1"/>
          </p:cNvSpPr>
          <p:nvPr>
            <p:ph type="ftr" sz="quarter" idx="11"/>
          </p:nvPr>
        </p:nvSpPr>
        <p:spPr bwMode="auto">
          <a:noFill/>
          <a:ln>
            <a:miter lim="800000"/>
            <a:headEnd/>
            <a:tailEnd/>
          </a:ln>
        </p:spPr>
        <p:txBody>
          <a:bodyPr/>
          <a:lstStyle/>
          <a:p>
            <a:r>
              <a:rPr lang="en-US" smtClean="0"/>
              <a:t>VLDB 2010 Tutorial</a:t>
            </a:r>
            <a:endParaRPr lang="en-US"/>
          </a:p>
        </p:txBody>
      </p:sp>
      <p:sp>
        <p:nvSpPr>
          <p:cNvPr id="54" name="Rectangle 53"/>
          <p:cNvSpPr>
            <a:spLocks noChangeAspect="1"/>
          </p:cNvSpPr>
          <p:nvPr/>
        </p:nvSpPr>
        <p:spPr>
          <a:xfrm>
            <a:off x="3100388" y="5645150"/>
            <a:ext cx="328612" cy="146050"/>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
        <p:nvSpPr>
          <p:cNvPr id="55" name="Rectangle 54"/>
          <p:cNvSpPr>
            <a:spLocks noChangeAspect="1"/>
          </p:cNvSpPr>
          <p:nvPr/>
        </p:nvSpPr>
        <p:spPr>
          <a:xfrm>
            <a:off x="7239000" y="5638800"/>
            <a:ext cx="328613" cy="146050"/>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endParaRPr lang="en-US">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3" grpId="0"/>
      <p:bldP spid="48" grpId="0" animBg="1"/>
      <p:bldP spid="50" grpId="0"/>
      <p:bldP spid="52" grpId="0"/>
      <p:bldP spid="56"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Blurring the Boundaries: Physical &amp; Virtual</a:t>
            </a:r>
            <a:endParaRPr lang="en-US" dirty="0"/>
          </a:p>
        </p:txBody>
      </p:sp>
      <p:pic>
        <p:nvPicPr>
          <p:cNvPr id="3" name="Picture 2"/>
          <p:cNvPicPr>
            <a:picLocks noChangeAspect="1"/>
          </p:cNvPicPr>
          <p:nvPr/>
        </p:nvPicPr>
        <p:blipFill>
          <a:blip r:embed="rId3"/>
          <a:stretch>
            <a:fillRect/>
          </a:stretch>
        </p:blipFill>
        <p:spPr>
          <a:xfrm>
            <a:off x="0" y="1447800"/>
            <a:ext cx="9144000" cy="5410200"/>
          </a:xfrm>
          <a:prstGeom prst="rect">
            <a:avLst/>
          </a:prstGeom>
        </p:spPr>
      </p:pic>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0" fill="hold"/>
                                        <p:tgtEl>
                                          <p:spTgt spid="3"/>
                                        </p:tgtEl>
                                        <p:attrNameLst>
                                          <p:attrName>ppt_w</p:attrName>
                                        </p:attrNameLst>
                                      </p:cBhvr>
                                      <p:tavLst>
                                        <p:tav tm="0">
                                          <p:val>
                                            <p:fltVal val="0"/>
                                          </p:val>
                                        </p:tav>
                                        <p:tav tm="100000">
                                          <p:val>
                                            <p:strVal val="#ppt_w"/>
                                          </p:val>
                                        </p:tav>
                                      </p:tavLst>
                                    </p:anim>
                                    <p:anim calcmode="lin" valueType="num">
                                      <p:cBhvr>
                                        <p:cTn id="8" dur="5000" fill="hold"/>
                                        <p:tgtEl>
                                          <p:spTgt spid="3"/>
                                        </p:tgtEl>
                                        <p:attrNameLst>
                                          <p:attrName>ppt_h</p:attrName>
                                        </p:attrNameLst>
                                      </p:cBhvr>
                                      <p:tavLst>
                                        <p:tav tm="0">
                                          <p:val>
                                            <p:fltVal val="0"/>
                                          </p:val>
                                        </p:tav>
                                        <p:tav tm="100000">
                                          <p:val>
                                            <p:strVal val="#ppt_h"/>
                                          </p:val>
                                        </p:tav>
                                      </p:tavLst>
                                    </p:anim>
                                    <p:animEffect transition="in" filter="fade">
                                      <p:cBhvr>
                                        <p:cTn id="9"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Remote Views</a:t>
            </a:r>
          </a:p>
        </p:txBody>
      </p:sp>
      <p:graphicFrame>
        <p:nvGraphicFramePr>
          <p:cNvPr id="4" name="Table 3"/>
          <p:cNvGraphicFramePr>
            <a:graphicFrameLocks noGrp="1"/>
          </p:cNvGraphicFramePr>
          <p:nvPr/>
        </p:nvGraphicFramePr>
        <p:xfrm>
          <a:off x="838200" y="2316480"/>
          <a:ext cx="2209800" cy="731520"/>
        </p:xfrm>
        <a:graphic>
          <a:graphicData uri="http://schemas.openxmlformats.org/drawingml/2006/table">
            <a:tbl>
              <a:tblPr/>
              <a:tblGrid>
                <a:gridCol w="381000"/>
                <a:gridCol w="6858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Dave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Jack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GPS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bl>
          </a:graphicData>
        </a:graphic>
      </p:graphicFrame>
      <p:graphicFrame>
        <p:nvGraphicFramePr>
          <p:cNvPr id="5" name="Table 4"/>
          <p:cNvGraphicFramePr>
            <a:graphicFrameLocks noGrp="1"/>
          </p:cNvGraphicFramePr>
          <p:nvPr/>
        </p:nvGraphicFramePr>
        <p:xfrm>
          <a:off x="6019800" y="2240280"/>
          <a:ext cx="2209800" cy="731520"/>
        </p:xfrm>
        <a:graphic>
          <a:graphicData uri="http://schemas.openxmlformats.org/drawingml/2006/table">
            <a:tbl>
              <a:tblPr/>
              <a:tblGrid>
                <a:gridCol w="381000"/>
                <a:gridCol w="6858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Dave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GPS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bl>
          </a:graphicData>
        </a:graphic>
      </p:graphicFrame>
      <p:graphicFrame>
        <p:nvGraphicFramePr>
          <p:cNvPr id="6" name="Table 5"/>
          <p:cNvGraphicFramePr>
            <a:graphicFrameLocks noGrp="1"/>
          </p:cNvGraphicFramePr>
          <p:nvPr/>
        </p:nvGraphicFramePr>
        <p:xfrm>
          <a:off x="3429000" y="2286000"/>
          <a:ext cx="2209800" cy="731520"/>
        </p:xfrm>
        <a:graphic>
          <a:graphicData uri="http://schemas.openxmlformats.org/drawingml/2006/table">
            <a:tbl>
              <a:tblPr/>
              <a:tblGrid>
                <a:gridCol w="381000"/>
                <a:gridCol w="6858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Alex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DVD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Jack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7F8EC"/>
                    </a:solidFill>
                  </a:tcPr>
                </a:tc>
              </a:tr>
            </a:tbl>
          </a:graphicData>
        </a:graphic>
      </p:graphicFrame>
      <p:sp>
        <p:nvSpPr>
          <p:cNvPr id="23606" name="TextBox 6"/>
          <p:cNvSpPr txBox="1">
            <a:spLocks noChangeArrowheads="1"/>
          </p:cNvSpPr>
          <p:nvPr/>
        </p:nvSpPr>
        <p:spPr bwMode="auto">
          <a:xfrm>
            <a:off x="2438400" y="1671935"/>
            <a:ext cx="4320113" cy="461665"/>
          </a:xfrm>
          <a:prstGeom prst="rect">
            <a:avLst/>
          </a:prstGeom>
          <a:noFill/>
          <a:ln w="9525">
            <a:noFill/>
            <a:miter lim="800000"/>
            <a:headEnd/>
            <a:tailEnd/>
          </a:ln>
        </p:spPr>
        <p:txBody>
          <a:bodyPr wrap="none">
            <a:prstTxWarp prst="textNoShape">
              <a:avLst/>
            </a:prstTxWarp>
            <a:spAutoFit/>
          </a:bodyPr>
          <a:lstStyle/>
          <a:p>
            <a:r>
              <a:rPr lang="en-US" sz="2400" dirty="0" err="1">
                <a:latin typeface="Gill Sans MT" charset="-18"/>
              </a:rPr>
              <a:t>Reviews(</a:t>
            </a:r>
            <a:r>
              <a:rPr lang="en-US" sz="2400" u="sng" dirty="0" err="1">
                <a:latin typeface="Gill Sans MT" charset="-18"/>
              </a:rPr>
              <a:t>review-id</a:t>
            </a:r>
            <a:r>
              <a:rPr lang="en-US" sz="2400" dirty="0" err="1">
                <a:latin typeface="Gill Sans MT" charset="-18"/>
              </a:rPr>
              <a:t>,user,item,text</a:t>
            </a:r>
            <a:r>
              <a:rPr lang="en-US" sz="2400" dirty="0">
                <a:latin typeface="Gill Sans MT" charset="-18"/>
              </a:rPr>
              <a:t>)</a:t>
            </a:r>
          </a:p>
        </p:txBody>
      </p:sp>
      <p:sp>
        <p:nvSpPr>
          <p:cNvPr id="8" name="Rectangle 7"/>
          <p:cNvSpPr/>
          <p:nvPr/>
        </p:nvSpPr>
        <p:spPr>
          <a:xfrm>
            <a:off x="2590800" y="3200400"/>
            <a:ext cx="3962400" cy="4572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200" dirty="0" err="1">
                <a:solidFill>
                  <a:schemeClr val="tx1"/>
                </a:solidFill>
              </a:rPr>
              <a:t>ByItem(</a:t>
            </a:r>
            <a:r>
              <a:rPr lang="en-US" sz="2200" u="sng" dirty="0" err="1">
                <a:solidFill>
                  <a:schemeClr val="tx1"/>
                </a:solidFill>
              </a:rPr>
              <a:t>item,review-id</a:t>
            </a:r>
            <a:r>
              <a:rPr lang="en-US" sz="2200" dirty="0" err="1">
                <a:solidFill>
                  <a:schemeClr val="tx1"/>
                </a:solidFill>
              </a:rPr>
              <a:t>,user,text</a:t>
            </a:r>
            <a:r>
              <a:rPr lang="en-US" sz="2200" dirty="0">
                <a:solidFill>
                  <a:schemeClr val="tx1"/>
                </a:solidFill>
              </a:rPr>
              <a:t>)</a:t>
            </a:r>
          </a:p>
        </p:txBody>
      </p:sp>
      <p:graphicFrame>
        <p:nvGraphicFramePr>
          <p:cNvPr id="9" name="Table 8"/>
          <p:cNvGraphicFramePr>
            <a:graphicFrameLocks noGrp="1"/>
          </p:cNvGraphicFramePr>
          <p:nvPr/>
        </p:nvGraphicFramePr>
        <p:xfrm>
          <a:off x="838200" y="3810000"/>
          <a:ext cx="2209800" cy="365760"/>
        </p:xfrm>
        <a:graphic>
          <a:graphicData uri="http://schemas.openxmlformats.org/drawingml/2006/table">
            <a:tbl>
              <a:tblPr/>
              <a:tblGrid>
                <a:gridCol w="685800"/>
                <a:gridCol w="3810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DVD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Alex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bl>
          </a:graphicData>
        </a:graphic>
      </p:graphicFrame>
      <p:graphicFrame>
        <p:nvGraphicFramePr>
          <p:cNvPr id="10" name="Table 9"/>
          <p:cNvGraphicFramePr>
            <a:graphicFrameLocks noGrp="1"/>
          </p:cNvGraphicFramePr>
          <p:nvPr/>
        </p:nvGraphicFramePr>
        <p:xfrm>
          <a:off x="6096000" y="3855720"/>
          <a:ext cx="2209800" cy="1097280"/>
        </p:xfrm>
        <a:graphic>
          <a:graphicData uri="http://schemas.openxmlformats.org/drawingml/2006/table">
            <a:tbl>
              <a:tblPr/>
              <a:tblGrid>
                <a:gridCol w="685800"/>
                <a:gridCol w="3810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Dave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Jack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000000"/>
                        </a:solidFill>
                        <a:effectLst/>
                        <a:latin typeface="Gill Sans MT" charset="-1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Tim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bl>
          </a:graphicData>
        </a:graphic>
      </p:graphicFrame>
      <p:graphicFrame>
        <p:nvGraphicFramePr>
          <p:cNvPr id="12" name="Table 11"/>
          <p:cNvGraphicFramePr>
            <a:graphicFrameLocks noGrp="1"/>
          </p:cNvGraphicFramePr>
          <p:nvPr/>
        </p:nvGraphicFramePr>
        <p:xfrm>
          <a:off x="3429000" y="3764280"/>
          <a:ext cx="2209800" cy="731520"/>
        </p:xfrm>
        <a:graphic>
          <a:graphicData uri="http://schemas.openxmlformats.org/drawingml/2006/table">
            <a:tbl>
              <a:tblPr/>
              <a:tblGrid>
                <a:gridCol w="685800"/>
                <a:gridCol w="3810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GPS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Jack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GPS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charset="-18"/>
                        </a:rPr>
                        <a:t>Dave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CABA5"/>
                    </a:solidFill>
                  </a:tcPr>
                </a:tc>
              </a:tr>
            </a:tbl>
          </a:graphicData>
        </a:graphic>
      </p:graphicFrame>
      <p:graphicFrame>
        <p:nvGraphicFramePr>
          <p:cNvPr id="13" name="Table 12"/>
          <p:cNvGraphicFramePr>
            <a:graphicFrameLocks noGrp="1"/>
          </p:cNvGraphicFramePr>
          <p:nvPr/>
        </p:nvGraphicFramePr>
        <p:xfrm>
          <a:off x="838200" y="4191000"/>
          <a:ext cx="2209800" cy="365760"/>
        </p:xfrm>
        <a:graphic>
          <a:graphicData uri="http://schemas.openxmlformats.org/drawingml/2006/table">
            <a:tbl>
              <a:tblPr/>
              <a:tblGrid>
                <a:gridCol w="685800"/>
                <a:gridCol w="381000"/>
                <a:gridCol w="685800"/>
                <a:gridCol w="4572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DVD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25B7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25B7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Tim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25B7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charset="-18"/>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25B7E"/>
                    </a:solidFill>
                  </a:tcPr>
                </a:tc>
              </a:tr>
            </a:tbl>
          </a:graphicData>
        </a:graphic>
      </p:graphicFrame>
      <p:cxnSp>
        <p:nvCxnSpPr>
          <p:cNvPr id="15" name="Straight Connector 14"/>
          <p:cNvCxnSpPr/>
          <p:nvPr/>
        </p:nvCxnSpPr>
        <p:spPr>
          <a:xfrm>
            <a:off x="5943600" y="4800600"/>
            <a:ext cx="2590800" cy="0"/>
          </a:xfrm>
          <a:prstGeom prst="line">
            <a:avLst/>
          </a:prstGeom>
          <a:ln w="28575">
            <a:solidFill>
              <a:srgbClr val="FF0000"/>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162800" y="2819400"/>
            <a:ext cx="457200" cy="0"/>
          </a:xfrm>
          <a:prstGeom prst="line">
            <a:avLst/>
          </a:prstGeom>
          <a:ln w="28575">
            <a:solidFill>
              <a:srgbClr val="FF0000"/>
            </a:solidFill>
          </a:ln>
          <a:effectLst/>
        </p:spPr>
        <p:style>
          <a:lnRef idx="1">
            <a:schemeClr val="accent1"/>
          </a:lnRef>
          <a:fillRef idx="0">
            <a:schemeClr val="accent1"/>
          </a:fillRef>
          <a:effectRef idx="0">
            <a:schemeClr val="accent1"/>
          </a:effectRef>
          <a:fontRef idx="minor">
            <a:schemeClr val="tx1"/>
          </a:fontRef>
        </p:style>
      </p:cxnSp>
      <p:sp>
        <p:nvSpPr>
          <p:cNvPr id="21" name="TextBox 20"/>
          <p:cNvSpPr txBox="1">
            <a:spLocks noChangeArrowheads="1"/>
          </p:cNvSpPr>
          <p:nvPr/>
        </p:nvSpPr>
        <p:spPr bwMode="auto">
          <a:xfrm>
            <a:off x="7086600" y="3059112"/>
            <a:ext cx="658813" cy="369888"/>
          </a:xfrm>
          <a:prstGeom prst="rect">
            <a:avLst/>
          </a:prstGeom>
          <a:noFill/>
          <a:ln w="9525">
            <a:noFill/>
            <a:miter lim="800000"/>
            <a:headEnd/>
            <a:tailEnd/>
          </a:ln>
        </p:spPr>
        <p:txBody>
          <a:bodyPr wrap="none">
            <a:prstTxWarp prst="textNoShape">
              <a:avLst/>
            </a:prstTxWarp>
            <a:spAutoFit/>
          </a:bodyPr>
          <a:lstStyle/>
          <a:p>
            <a:r>
              <a:rPr lang="en-US" dirty="0">
                <a:latin typeface="Gill Sans MT" charset="-18"/>
              </a:rPr>
              <a:t>DVD</a:t>
            </a:r>
          </a:p>
        </p:txBody>
      </p:sp>
      <p:sp>
        <p:nvSpPr>
          <p:cNvPr id="22" name="Oval 21"/>
          <p:cNvSpPr/>
          <p:nvPr/>
        </p:nvSpPr>
        <p:spPr>
          <a:xfrm>
            <a:off x="609600" y="5943600"/>
            <a:ext cx="7924800" cy="533400"/>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000">
                <a:solidFill>
                  <a:schemeClr val="tx1"/>
                </a:solidFill>
              </a:rPr>
              <a:t>Remote views provide secondary access</a:t>
            </a:r>
          </a:p>
        </p:txBody>
      </p:sp>
      <p:sp>
        <p:nvSpPr>
          <p:cNvPr id="24" name="Oval 23"/>
          <p:cNvSpPr/>
          <p:nvPr/>
        </p:nvSpPr>
        <p:spPr>
          <a:xfrm>
            <a:off x="685800" y="5105400"/>
            <a:ext cx="6324600" cy="685800"/>
          </a:xfrm>
          <a:prstGeom prst="ellipse">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r>
              <a:rPr lang="en-US" sz="2000" dirty="0">
                <a:solidFill>
                  <a:schemeClr val="tx1"/>
                </a:solidFill>
              </a:rPr>
              <a:t>Remote view maintainer does a constant amount of work for each update</a:t>
            </a:r>
          </a:p>
        </p:txBody>
      </p:sp>
      <p:sp>
        <p:nvSpPr>
          <p:cNvPr id="23678" name="Footer Placeholder 27"/>
          <p:cNvSpPr>
            <a:spLocks noGrp="1"/>
          </p:cNvSpPr>
          <p:nvPr>
            <p:ph type="ftr" sz="quarter" idx="11"/>
          </p:nvPr>
        </p:nvSpPr>
        <p:spPr bwMode="auto">
          <a:noFill/>
          <a:ln>
            <a:miter lim="800000"/>
            <a:headEnd/>
            <a:tailEnd/>
          </a:ln>
        </p:spPr>
        <p:txBody>
          <a:bodyPr/>
          <a:lstStyle/>
          <a:p>
            <a:r>
              <a:rPr lang="en-US" smtClean="0"/>
              <a:t>VLDB 2010 Tutorial</a:t>
            </a:r>
            <a:endParaRPr lang="en-US"/>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DB – A Hybrid Approach</a:t>
            </a:r>
            <a:br>
              <a:rPr lang="en-US" dirty="0" smtClean="0"/>
            </a:br>
            <a:r>
              <a:rPr lang="en-US" sz="1800" dirty="0" smtClean="0"/>
              <a:t>[</a:t>
            </a:r>
            <a:r>
              <a:rPr lang="en-US" sz="1800" dirty="0" err="1" smtClean="0"/>
              <a:t>Abouzeid</a:t>
            </a:r>
            <a:r>
              <a:rPr lang="en-US" sz="1800" dirty="0" smtClean="0"/>
              <a:t> et al., VLDB 2009]</a:t>
            </a:r>
            <a:endParaRPr lang="en-US" sz="1800" dirty="0"/>
          </a:p>
        </p:txBody>
      </p:sp>
      <p:sp>
        <p:nvSpPr>
          <p:cNvPr id="3" name="Content Placeholder 2"/>
          <p:cNvSpPr>
            <a:spLocks noGrp="1"/>
          </p:cNvSpPr>
          <p:nvPr>
            <p:ph sz="quarter" idx="1"/>
          </p:nvPr>
        </p:nvSpPr>
        <p:spPr/>
        <p:txBody>
          <a:bodyPr/>
          <a:lstStyle/>
          <a:p>
            <a:r>
              <a:rPr lang="en-US" smtClean="0"/>
              <a:t>An architectural hybrid of MapReduce and DBMS technologies</a:t>
            </a:r>
          </a:p>
          <a:p>
            <a:r>
              <a:rPr lang="en-US" smtClean="0"/>
              <a:t>Use Fault-tolerance and Scale of MapReduce framework like Hadoop</a:t>
            </a:r>
          </a:p>
          <a:p>
            <a:r>
              <a:rPr lang="en-US" smtClean="0"/>
              <a:t>Leverage advanced data processing techniques of an RDBMS</a:t>
            </a:r>
          </a:p>
          <a:p>
            <a:r>
              <a:rPr lang="en-US" smtClean="0"/>
              <a:t>Expose a declarative interface to the user</a:t>
            </a:r>
          </a:p>
          <a:p>
            <a:r>
              <a:rPr lang="en-US" b="1" i="1" smtClean="0"/>
              <a:t>Goal: Leverage from the best of both worlds</a:t>
            </a:r>
            <a:endParaRPr lang="en-US" b="1" i="1" dirty="0"/>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792162"/>
          </a:xfrm>
        </p:spPr>
        <p:txBody>
          <a:bodyPr/>
          <a:lstStyle/>
          <a:p>
            <a:r>
              <a:rPr lang="en-US" altLang="ko-KR" dirty="0" smtClean="0"/>
              <a:t>Architecture of </a:t>
            </a:r>
            <a:r>
              <a:rPr lang="en-US" altLang="ko-KR" dirty="0" err="1" smtClean="0"/>
              <a:t>HadoopDB</a:t>
            </a:r>
            <a:endParaRPr lang="ko-KR" altLang="en-US" dirty="0" smtClean="0"/>
          </a:p>
        </p:txBody>
      </p:sp>
      <p:sp>
        <p:nvSpPr>
          <p:cNvPr id="4" name="Footer Placeholder 3"/>
          <p:cNvSpPr>
            <a:spLocks noGrp="1"/>
          </p:cNvSpPr>
          <p:nvPr>
            <p:ph type="ftr" sz="quarter" idx="11"/>
          </p:nvPr>
        </p:nvSpPr>
        <p:spPr/>
        <p:txBody>
          <a:bodyPr/>
          <a:lstStyle/>
          <a:p>
            <a:pPr>
              <a:defRPr/>
            </a:pPr>
            <a:r>
              <a:rPr lang="en-US" altLang="ko-KR" smtClean="0"/>
              <a:t>VLDB 2010 Tutorial</a:t>
            </a:r>
            <a:endParaRPr lang="en-US" altLang="ko-KR"/>
          </a:p>
        </p:txBody>
      </p:sp>
      <p:pic>
        <p:nvPicPr>
          <p:cNvPr id="2050" name="Picture 2"/>
          <p:cNvPicPr>
            <a:picLocks noChangeAspect="1" noChangeArrowheads="1"/>
          </p:cNvPicPr>
          <p:nvPr/>
        </p:nvPicPr>
        <p:blipFill>
          <a:blip r:embed="rId3" cstate="print"/>
          <a:srcRect/>
          <a:stretch>
            <a:fillRect/>
          </a:stretch>
        </p:blipFill>
        <p:spPr bwMode="auto">
          <a:xfrm>
            <a:off x="1600200" y="1524000"/>
            <a:ext cx="6096000"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VLDB 2010 Tutorial</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700671" y="1600200"/>
            <a:ext cx="5963165" cy="4953000"/>
          </a:xfrm>
          <a:prstGeom prst="rect">
            <a:avLst/>
          </a:prstGeom>
          <a:noFill/>
          <a:ln w="9525">
            <a:noFill/>
            <a:miter lim="800000"/>
            <a:headEnd/>
            <a:tailEnd/>
          </a:ln>
        </p:spPr>
      </p:pic>
      <p:sp>
        <p:nvSpPr>
          <p:cNvPr id="6" name="Title 1"/>
          <p:cNvSpPr>
            <a:spLocks noGrp="1"/>
          </p:cNvSpPr>
          <p:nvPr>
            <p:ph type="title"/>
          </p:nvPr>
        </p:nvSpPr>
        <p:spPr>
          <a:xfrm>
            <a:off x="457200" y="274638"/>
            <a:ext cx="8153400" cy="792162"/>
          </a:xfrm>
        </p:spPr>
        <p:txBody>
          <a:bodyPr/>
          <a:lstStyle/>
          <a:p>
            <a:r>
              <a:rPr lang="en-US" altLang="ko-KR" dirty="0" smtClean="0"/>
              <a:t>Architecture of </a:t>
            </a:r>
            <a:r>
              <a:rPr lang="en-US" altLang="ko-KR" dirty="0" err="1" smtClean="0"/>
              <a:t>HadoopDB</a:t>
            </a:r>
            <a:endParaRPr lang="ko-KR" altLang="en-US"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Two-way Joins and </a:t>
            </a:r>
            <a:r>
              <a:rPr lang="en-US" dirty="0" err="1" smtClean="0"/>
              <a:t>MapReduce</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MapReduce</a:t>
            </a:r>
            <a:r>
              <a:rPr lang="en-US" dirty="0" smtClean="0"/>
              <a:t> works with single table:</a:t>
            </a:r>
          </a:p>
          <a:p>
            <a:pPr lvl="1"/>
            <a:r>
              <a:rPr lang="en-US" dirty="0" smtClean="0"/>
              <a:t>&lt;key K, value V&gt;</a:t>
            </a:r>
          </a:p>
          <a:p>
            <a:pPr lvl="1"/>
            <a:endParaRPr lang="en-US" dirty="0" smtClean="0"/>
          </a:p>
          <a:p>
            <a:r>
              <a:rPr lang="en-US" dirty="0" smtClean="0"/>
              <a:t>How to use the MR framework to compute:</a:t>
            </a:r>
          </a:p>
          <a:p>
            <a:pPr lvl="1"/>
            <a:r>
              <a:rPr lang="en-US" dirty="0" smtClean="0"/>
              <a:t>R(A, B)            S(B, C)</a:t>
            </a:r>
          </a:p>
          <a:p>
            <a:pPr lvl="1">
              <a:buNone/>
            </a:pPr>
            <a:endParaRPr lang="en-US" dirty="0" smtClean="0"/>
          </a:p>
          <a:p>
            <a:r>
              <a:rPr lang="en-US" dirty="0" smtClean="0"/>
              <a:t>Simple extension:</a:t>
            </a:r>
          </a:p>
          <a:p>
            <a:pPr lvl="1"/>
            <a:r>
              <a:rPr lang="en-US" dirty="0" smtClean="0"/>
              <a:t>&lt;a, </a:t>
            </a:r>
            <a:r>
              <a:rPr lang="en-US" dirty="0" err="1" smtClean="0"/>
              <a:t>b</a:t>
            </a:r>
            <a:r>
              <a:rPr lang="en-US" dirty="0" smtClean="0"/>
              <a:t>&gt; from R is mapped as: &lt;</a:t>
            </a:r>
            <a:r>
              <a:rPr lang="en-US" dirty="0" err="1" smtClean="0"/>
              <a:t>b</a:t>
            </a:r>
            <a:r>
              <a:rPr lang="en-US" dirty="0" smtClean="0"/>
              <a:t>, [R, a]&gt;</a:t>
            </a:r>
          </a:p>
          <a:p>
            <a:pPr lvl="1"/>
            <a:r>
              <a:rPr lang="en-US" dirty="0" smtClean="0"/>
              <a:t>&lt;</a:t>
            </a:r>
            <a:r>
              <a:rPr lang="en-US" dirty="0" err="1" smtClean="0"/>
              <a:t>b</a:t>
            </a:r>
            <a:r>
              <a:rPr lang="en-US" dirty="0" smtClean="0"/>
              <a:t>, </a:t>
            </a:r>
            <a:r>
              <a:rPr lang="en-US" dirty="0" err="1" smtClean="0"/>
              <a:t>c</a:t>
            </a:r>
            <a:r>
              <a:rPr lang="en-US" dirty="0" smtClean="0"/>
              <a:t>&gt; from S is mapped as: &lt;</a:t>
            </a:r>
            <a:r>
              <a:rPr lang="en-US" dirty="0" err="1" smtClean="0"/>
              <a:t>b</a:t>
            </a:r>
            <a:r>
              <a:rPr lang="en-US" dirty="0" smtClean="0"/>
              <a:t>, [S, </a:t>
            </a:r>
            <a:r>
              <a:rPr lang="en-US" dirty="0" err="1" smtClean="0"/>
              <a:t>c</a:t>
            </a:r>
            <a:r>
              <a:rPr lang="en-US" dirty="0" smtClean="0"/>
              <a:t>]&gt;</a:t>
            </a:r>
          </a:p>
          <a:p>
            <a:pPr lvl="1">
              <a:buNone/>
            </a:pPr>
            <a:endParaRPr lang="en-US" dirty="0" smtClean="0"/>
          </a:p>
          <a:p>
            <a:r>
              <a:rPr lang="en-US" dirty="0" smtClean="0"/>
              <a:t>During the reduce phase:</a:t>
            </a:r>
          </a:p>
          <a:p>
            <a:pPr lvl="1"/>
            <a:r>
              <a:rPr lang="en-US" dirty="0" smtClean="0"/>
              <a:t>Join the key-value pairs with the same key but different relations</a:t>
            </a:r>
          </a:p>
        </p:txBody>
      </p:sp>
      <p:sp>
        <p:nvSpPr>
          <p:cNvPr id="4" name="Collate 3"/>
          <p:cNvSpPr/>
          <p:nvPr/>
        </p:nvSpPr>
        <p:spPr>
          <a:xfrm rot="16200000">
            <a:off x="2209800" y="3124201"/>
            <a:ext cx="304800" cy="457200"/>
          </a:xfrm>
          <a:prstGeom prst="flowChartCollate">
            <a:avLst/>
          </a:prstGeom>
          <a:noFill/>
          <a:ln w="28575" cap="rnd"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Footer Placeholder 6"/>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Two-way Joins?</a:t>
            </a:r>
            <a:endParaRPr lang="en-US" dirty="0"/>
          </a:p>
        </p:txBody>
      </p:sp>
      <p:sp>
        <p:nvSpPr>
          <p:cNvPr id="3" name="Content Placeholder 2"/>
          <p:cNvSpPr>
            <a:spLocks noGrp="1"/>
          </p:cNvSpPr>
          <p:nvPr>
            <p:ph idx="1"/>
          </p:nvPr>
        </p:nvSpPr>
        <p:spPr/>
        <p:txBody>
          <a:bodyPr/>
          <a:lstStyle/>
          <a:p>
            <a:r>
              <a:rPr lang="en-US" dirty="0" smtClean="0"/>
              <a:t>How to generalize to:</a:t>
            </a:r>
          </a:p>
          <a:p>
            <a:pPr lvl="1"/>
            <a:r>
              <a:rPr lang="en-US" dirty="0" smtClean="0"/>
              <a:t>R(A, B)         S(B, C)         T(C,D)</a:t>
            </a:r>
          </a:p>
        </p:txBody>
      </p:sp>
      <p:sp>
        <p:nvSpPr>
          <p:cNvPr id="4" name="Collate 3"/>
          <p:cNvSpPr/>
          <p:nvPr/>
        </p:nvSpPr>
        <p:spPr>
          <a:xfrm rot="16200000">
            <a:off x="4038600" y="2438401"/>
            <a:ext cx="304800" cy="457200"/>
          </a:xfrm>
          <a:prstGeom prst="flowChartCollate">
            <a:avLst/>
          </a:prstGeom>
          <a:noFill/>
          <a:ln w="28575" cap="rnd"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Collate 4"/>
          <p:cNvSpPr/>
          <p:nvPr/>
        </p:nvSpPr>
        <p:spPr>
          <a:xfrm rot="16200000">
            <a:off x="2438400" y="2438401"/>
            <a:ext cx="304800" cy="457200"/>
          </a:xfrm>
          <a:prstGeom prst="flowChartCollate">
            <a:avLst/>
          </a:prstGeom>
          <a:noFill/>
          <a:ln w="28575" cap="rnd"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6" name="Picture 5" descr="idea-cartoon.jpg"/>
          <p:cNvPicPr>
            <a:picLocks noChangeAspect="1"/>
          </p:cNvPicPr>
          <p:nvPr/>
        </p:nvPicPr>
        <p:blipFill>
          <a:blip r:embed="rId3"/>
          <a:stretch>
            <a:fillRect/>
          </a:stretch>
        </p:blipFill>
        <p:spPr>
          <a:xfrm>
            <a:off x="304801" y="3124200"/>
            <a:ext cx="8610599" cy="3505200"/>
          </a:xfrm>
          <a:prstGeom prst="rect">
            <a:avLst/>
          </a:prstGeom>
        </p:spPr>
      </p:pic>
      <p:sp>
        <p:nvSpPr>
          <p:cNvPr id="9" name="Footer Placeholder 8"/>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Two-way Joins</a:t>
            </a:r>
            <a:endParaRPr lang="en-US" dirty="0"/>
          </a:p>
        </p:txBody>
      </p:sp>
      <p:pic>
        <p:nvPicPr>
          <p:cNvPr id="3" name="Picture 2" descr="cascade two-way join.JPG"/>
          <p:cNvPicPr>
            <a:picLocks noChangeAspect="1"/>
          </p:cNvPicPr>
          <p:nvPr/>
        </p:nvPicPr>
        <p:blipFill>
          <a:blip r:embed="rId3"/>
          <a:stretch>
            <a:fillRect/>
          </a:stretch>
        </p:blipFill>
        <p:spPr>
          <a:xfrm>
            <a:off x="0" y="1341782"/>
            <a:ext cx="9144000" cy="5287618"/>
          </a:xfrm>
          <a:prstGeom prst="rect">
            <a:avLst/>
          </a:prstGeom>
        </p:spPr>
      </p:pic>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Two-way Joins?</a:t>
            </a:r>
            <a:endParaRPr lang="en-US" dirty="0"/>
          </a:p>
        </p:txBody>
      </p:sp>
      <p:pic>
        <p:nvPicPr>
          <p:cNvPr id="3" name="Picture 2" descr="multi-way join in one mr.JPG"/>
          <p:cNvPicPr>
            <a:picLocks noChangeAspect="1"/>
          </p:cNvPicPr>
          <p:nvPr/>
        </p:nvPicPr>
        <p:blipFill>
          <a:blip r:embed="rId3"/>
          <a:stretch>
            <a:fillRect/>
          </a:stretch>
        </p:blipFill>
        <p:spPr>
          <a:xfrm>
            <a:off x="457200" y="1752600"/>
            <a:ext cx="8305799" cy="4800600"/>
          </a:xfrm>
          <a:prstGeom prst="rect">
            <a:avLst/>
          </a:prstGeom>
        </p:spPr>
      </p:pic>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Multi-way Join [</a:t>
            </a:r>
            <a:r>
              <a:rPr lang="en-US" dirty="0" err="1" smtClean="0"/>
              <a:t>Afrati</a:t>
            </a:r>
            <a:r>
              <a:rPr lang="en-US" dirty="0" smtClean="0"/>
              <a:t> </a:t>
            </a:r>
            <a:r>
              <a:rPr lang="en-US" dirty="0" smtClean="0"/>
              <a:t>&amp; </a:t>
            </a:r>
            <a:r>
              <a:rPr lang="en-US" dirty="0" err="1" smtClean="0"/>
              <a:t>Ullman</a:t>
            </a:r>
            <a:r>
              <a:rPr lang="en-US" dirty="0" smtClean="0"/>
              <a:t>]</a:t>
            </a:r>
            <a:endParaRPr lang="en-US" dirty="0"/>
          </a:p>
        </p:txBody>
      </p:sp>
      <p:graphicFrame>
        <p:nvGraphicFramePr>
          <p:cNvPr id="3" name="Table 2"/>
          <p:cNvGraphicFramePr>
            <a:graphicFrameLocks noGrp="1"/>
          </p:cNvGraphicFramePr>
          <p:nvPr/>
        </p:nvGraphicFramePr>
        <p:xfrm>
          <a:off x="1676400" y="3728720"/>
          <a:ext cx="6095999" cy="2595880"/>
        </p:xfrm>
        <a:graphic>
          <a:graphicData uri="http://schemas.openxmlformats.org/drawingml/2006/table">
            <a:tbl>
              <a:tblPr firstRow="1" bandRow="1">
                <a:tableStyleId>{69CF1AB2-1976-4502-BF36-3FF5EA218861}</a:tableStyleId>
              </a:tblPr>
              <a:tblGrid>
                <a:gridCol w="870857"/>
                <a:gridCol w="870857"/>
                <a:gridCol w="870857"/>
                <a:gridCol w="870857"/>
                <a:gridCol w="870857"/>
                <a:gridCol w="870857"/>
                <a:gridCol w="870857"/>
              </a:tblGrid>
              <a:tr h="370840">
                <a:tc>
                  <a:txBody>
                    <a:bodyPr/>
                    <a:lstStyle/>
                    <a:p>
                      <a:r>
                        <a:rPr lang="en-US" dirty="0" err="1" smtClean="0"/>
                        <a:t>h(b,c</a:t>
                      </a:r>
                      <a:r>
                        <a:rPr lang="en-US" dirty="0" smtClean="0"/>
                        <a:t>)</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r>
              <a:tr h="370840">
                <a:tc>
                  <a:txBody>
                    <a:bodyPr/>
                    <a:lstStyle/>
                    <a:p>
                      <a:r>
                        <a:rPr lang="en-US" b="1" i="0" dirty="0" smtClean="0"/>
                        <a:t>0</a:t>
                      </a:r>
                      <a:endParaRPr lang="en-US" b="1" i="0"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b="1" i="0" dirty="0" smtClean="0"/>
                        <a:t>1</a:t>
                      </a:r>
                      <a:endParaRPr lang="en-US" b="1" i="0"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b="1" i="0" dirty="0" smtClean="0"/>
                        <a:t>2</a:t>
                      </a:r>
                      <a:endParaRPr lang="en-US" b="1" i="0"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b="1" i="0" dirty="0" smtClean="0"/>
                        <a:t>3</a:t>
                      </a:r>
                      <a:endParaRPr lang="en-US" b="1" i="0"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b="1" i="0" dirty="0" smtClean="0"/>
                        <a:t>4</a:t>
                      </a:r>
                      <a:endParaRPr lang="en-US" b="1" i="0"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b="1" i="0" dirty="0" smtClean="0"/>
                        <a:t>5</a:t>
                      </a:r>
                      <a:endParaRPr lang="en-US" b="1" i="0"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pSp>
        <p:nvGrpSpPr>
          <p:cNvPr id="4" name="Group 10"/>
          <p:cNvGrpSpPr/>
          <p:nvPr/>
        </p:nvGrpSpPr>
        <p:grpSpPr>
          <a:xfrm>
            <a:off x="2840690" y="1600200"/>
            <a:ext cx="3407710" cy="419220"/>
            <a:chOff x="2286000" y="1962090"/>
            <a:chExt cx="3407710" cy="419220"/>
          </a:xfrm>
        </p:grpSpPr>
        <p:sp>
          <p:nvSpPr>
            <p:cNvPr id="6" name="Collate 5"/>
            <p:cNvSpPr/>
            <p:nvPr/>
          </p:nvSpPr>
          <p:spPr>
            <a:xfrm rot="16200000">
              <a:off x="3238500" y="1943100"/>
              <a:ext cx="228599" cy="457200"/>
            </a:xfrm>
            <a:prstGeom prst="flowChartCollate">
              <a:avLst/>
            </a:prstGeom>
            <a:noFill/>
            <a:ln w="28575" cap="rnd"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ollate 6"/>
            <p:cNvSpPr/>
            <p:nvPr/>
          </p:nvSpPr>
          <p:spPr>
            <a:xfrm rot="16200000">
              <a:off x="4533900" y="1943100"/>
              <a:ext cx="228599" cy="457200"/>
            </a:xfrm>
            <a:prstGeom prst="flowChartCollate">
              <a:avLst/>
            </a:prstGeom>
            <a:noFill/>
            <a:ln w="28575" cap="rnd"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286000" y="1981200"/>
              <a:ext cx="872955" cy="400110"/>
            </a:xfrm>
            <a:prstGeom prst="rect">
              <a:avLst/>
            </a:prstGeom>
            <a:noFill/>
          </p:spPr>
          <p:txBody>
            <a:bodyPr wrap="none" rtlCol="0">
              <a:spAutoFit/>
            </a:bodyPr>
            <a:lstStyle/>
            <a:p>
              <a:r>
                <a:rPr lang="en-US" sz="2000" dirty="0" smtClean="0"/>
                <a:t>R(A,B)</a:t>
              </a:r>
              <a:endParaRPr lang="en-US" sz="2000" dirty="0"/>
            </a:p>
          </p:txBody>
        </p:sp>
        <p:sp>
          <p:nvSpPr>
            <p:cNvPr id="9" name="TextBox 8"/>
            <p:cNvSpPr txBox="1"/>
            <p:nvPr/>
          </p:nvSpPr>
          <p:spPr>
            <a:xfrm>
              <a:off x="4842045" y="1962090"/>
              <a:ext cx="851665" cy="400110"/>
            </a:xfrm>
            <a:prstGeom prst="rect">
              <a:avLst/>
            </a:prstGeom>
            <a:noFill/>
          </p:spPr>
          <p:txBody>
            <a:bodyPr wrap="none" rtlCol="0">
              <a:spAutoFit/>
            </a:bodyPr>
            <a:lstStyle/>
            <a:p>
              <a:r>
                <a:rPr lang="en-US" sz="2000" dirty="0" smtClean="0"/>
                <a:t>T(C,D)</a:t>
              </a:r>
              <a:endParaRPr lang="en-US" sz="2000" dirty="0"/>
            </a:p>
          </p:txBody>
        </p:sp>
        <p:sp>
          <p:nvSpPr>
            <p:cNvPr id="10" name="TextBox 9"/>
            <p:cNvSpPr txBox="1"/>
            <p:nvPr/>
          </p:nvSpPr>
          <p:spPr>
            <a:xfrm>
              <a:off x="3546645" y="1962090"/>
              <a:ext cx="850914" cy="400110"/>
            </a:xfrm>
            <a:prstGeom prst="rect">
              <a:avLst/>
            </a:prstGeom>
            <a:noFill/>
          </p:spPr>
          <p:txBody>
            <a:bodyPr wrap="none" rtlCol="0">
              <a:spAutoFit/>
            </a:bodyPr>
            <a:lstStyle/>
            <a:p>
              <a:r>
                <a:rPr lang="en-US" sz="2000" dirty="0" smtClean="0"/>
                <a:t>S(B,C)</a:t>
              </a:r>
              <a:endParaRPr lang="en-US" sz="2000" dirty="0"/>
            </a:p>
          </p:txBody>
        </p:sp>
      </p:grpSp>
      <p:cxnSp>
        <p:nvCxnSpPr>
          <p:cNvPr id="13" name="Straight Arrow Connector 12"/>
          <p:cNvCxnSpPr/>
          <p:nvPr/>
        </p:nvCxnSpPr>
        <p:spPr>
          <a:xfrm rot="5400000">
            <a:off x="3848100" y="2781300"/>
            <a:ext cx="1295400" cy="15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a:off x="3429000" y="3810000"/>
            <a:ext cx="1447800" cy="6858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hape 16"/>
          <p:cNvCxnSpPr>
            <a:stCxn id="8" idx="1"/>
          </p:cNvCxnSpPr>
          <p:nvPr/>
        </p:nvCxnSpPr>
        <p:spPr>
          <a:xfrm rot="10800000" flipV="1">
            <a:off x="533400" y="1819364"/>
            <a:ext cx="2307290" cy="3438435"/>
          </a:xfrm>
          <a:prstGeom prst="curved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533400" y="5257800"/>
            <a:ext cx="1143000" cy="1524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90800" y="5181600"/>
            <a:ext cx="5181600" cy="381000"/>
          </a:xfrm>
          <a:prstGeom prst="rect">
            <a:avLst/>
          </a:prstGeom>
          <a:gradFill flip="none" rotWithShape="1">
            <a:gsLst>
              <a:gs pos="0">
                <a:schemeClr val="accent4">
                  <a:lumMod val="60000"/>
                  <a:lumOff val="40000"/>
                </a:schemeClr>
              </a:gs>
              <a:gs pos="100000">
                <a:srgbClr val="FFFF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a:stCxn id="9" idx="2"/>
          </p:cNvCxnSpPr>
          <p:nvPr/>
        </p:nvCxnSpPr>
        <p:spPr>
          <a:xfrm rot="16200000" flipH="1">
            <a:off x="5321139" y="2501739"/>
            <a:ext cx="1657290" cy="65443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6019800" y="4114800"/>
            <a:ext cx="838200" cy="2209800"/>
          </a:xfrm>
          <a:prstGeom prst="rect">
            <a:avLst/>
          </a:prstGeom>
          <a:gradFill flip="none" rotWithShape="1">
            <a:gsLst>
              <a:gs pos="0">
                <a:srgbClr val="DDDFE5"/>
              </a:gs>
              <a:gs pos="100000">
                <a:schemeClr val="tx2">
                  <a:alpha val="37000"/>
                </a:schemeClr>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29000" y="4876800"/>
            <a:ext cx="838200" cy="304800"/>
          </a:xfrm>
          <a:prstGeom prst="rect">
            <a:avLst/>
          </a:prstGeom>
          <a:gradFill flip="none" rotWithShape="1">
            <a:gsLst>
              <a:gs pos="0">
                <a:schemeClr val="accent2">
                  <a:lumMod val="50000"/>
                </a:schemeClr>
              </a:gs>
              <a:gs pos="100000">
                <a:srgbClr val="FFFFFF"/>
              </a:gs>
            </a:gsLst>
            <a:path path="shap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ooter Placeholder 24"/>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20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20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OLAP over </a:t>
            </a:r>
            <a:r>
              <a:rPr lang="en-US" dirty="0" err="1" smtClean="0"/>
              <a:t>MapReduce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Multi-way Join over a single MR phase:</a:t>
            </a:r>
          </a:p>
          <a:p>
            <a:pPr lvl="1"/>
            <a:r>
              <a:rPr lang="en-US" dirty="0" smtClean="0"/>
              <a:t>One-to-many </a:t>
            </a:r>
            <a:r>
              <a:rPr lang="en-US" b="1" dirty="0" smtClean="0">
                <a:solidFill>
                  <a:srgbClr val="000090"/>
                </a:solidFill>
              </a:rPr>
              <a:t>shuffle</a:t>
            </a:r>
          </a:p>
          <a:p>
            <a:pPr lvl="1">
              <a:buNone/>
            </a:pPr>
            <a:endParaRPr lang="en-US" b="1" dirty="0" smtClean="0">
              <a:solidFill>
                <a:srgbClr val="000090"/>
              </a:solidFill>
            </a:endParaRPr>
          </a:p>
          <a:p>
            <a:r>
              <a:rPr lang="en-US" dirty="0" smtClean="0"/>
              <a:t>Communication cost:</a:t>
            </a:r>
          </a:p>
          <a:p>
            <a:pPr lvl="1"/>
            <a:r>
              <a:rPr lang="en-US" dirty="0" smtClean="0"/>
              <a:t>3-way Join: </a:t>
            </a:r>
            <a:r>
              <a:rPr lang="en-US" dirty="0" err="1" smtClean="0"/>
              <a:t>O(n</a:t>
            </a:r>
            <a:r>
              <a:rPr lang="en-US" dirty="0" smtClean="0"/>
              <a:t>) communication </a:t>
            </a:r>
          </a:p>
          <a:p>
            <a:pPr lvl="1"/>
            <a:r>
              <a:rPr lang="en-US" dirty="0" smtClean="0"/>
              <a:t>4-way Join: O(n</a:t>
            </a:r>
            <a:r>
              <a:rPr lang="en-US" baseline="30000" dirty="0" smtClean="0"/>
              <a:t>2</a:t>
            </a:r>
            <a:r>
              <a:rPr lang="en-US" dirty="0" smtClean="0"/>
              <a:t>) </a:t>
            </a:r>
          </a:p>
          <a:p>
            <a:pPr lvl="1"/>
            <a:r>
              <a:rPr lang="en-US" dirty="0" smtClean="0"/>
              <a:t>…</a:t>
            </a:r>
          </a:p>
          <a:p>
            <a:pPr lvl="1"/>
            <a:r>
              <a:rPr lang="en-US" dirty="0" smtClean="0"/>
              <a:t>M-way Join: O(n</a:t>
            </a:r>
            <a:r>
              <a:rPr lang="en-US" baseline="30000" dirty="0" smtClean="0"/>
              <a:t>M-2</a:t>
            </a:r>
            <a:r>
              <a:rPr lang="en-US" dirty="0" smtClean="0"/>
              <a:t>) </a:t>
            </a:r>
          </a:p>
          <a:p>
            <a:endParaRPr lang="en-US" dirty="0" smtClean="0"/>
          </a:p>
          <a:p>
            <a:r>
              <a:rPr lang="en-US" dirty="0" smtClean="0"/>
              <a:t>Clearly, not feasible for OLAP:</a:t>
            </a:r>
          </a:p>
          <a:p>
            <a:pPr lvl="1"/>
            <a:r>
              <a:rPr lang="en-US" dirty="0" smtClean="0"/>
              <a:t>Large number of Dimension Tables </a:t>
            </a:r>
          </a:p>
          <a:p>
            <a:pPr lvl="1"/>
            <a:r>
              <a:rPr lang="en-US" dirty="0" smtClean="0"/>
              <a:t>Many OLAP queries involve Join of FACT table with multiple Dimension tables</a:t>
            </a:r>
            <a:r>
              <a:rPr lang="en-US" b="1" dirty="0" smtClean="0"/>
              <a:t>.</a:t>
            </a:r>
          </a:p>
        </p:txBody>
      </p:sp>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Warehouse Scale Computing</a:t>
            </a:r>
            <a:endParaRPr lang="en-US" dirty="0"/>
          </a:p>
        </p:txBody>
      </p:sp>
      <p:sp>
        <p:nvSpPr>
          <p:cNvPr id="4" name="Footer Placeholder 3"/>
          <p:cNvSpPr>
            <a:spLocks noGrp="1"/>
          </p:cNvSpPr>
          <p:nvPr>
            <p:ph type="ftr" sz="quarter" idx="11"/>
          </p:nvPr>
        </p:nvSpPr>
        <p:spPr/>
        <p:txBody>
          <a:bodyPr/>
          <a:lstStyle/>
          <a:p>
            <a:r>
              <a:rPr lang="en-US" smtClean="0"/>
              <a:t>VLDB 2010 Tutorial</a:t>
            </a:r>
            <a:endParaRPr lang="en-US" dirty="0"/>
          </a:p>
        </p:txBody>
      </p:sp>
      <p:pic>
        <p:nvPicPr>
          <p:cNvPr id="15362" name="Picture 2"/>
          <p:cNvPicPr>
            <a:picLocks noChangeAspect="1" noChangeArrowheads="1"/>
          </p:cNvPicPr>
          <p:nvPr/>
        </p:nvPicPr>
        <p:blipFill>
          <a:blip r:embed="rId3"/>
          <a:srcRect/>
          <a:stretch>
            <a:fillRect/>
          </a:stretch>
        </p:blipFill>
        <p:spPr bwMode="auto">
          <a:xfrm>
            <a:off x="1371600" y="1600200"/>
            <a:ext cx="6324600" cy="4639248"/>
          </a:xfrm>
          <a:prstGeom prst="rect">
            <a:avLst/>
          </a:prstGeom>
          <a:noFill/>
          <a:ln w="9525">
            <a:noFill/>
            <a:miter lim="800000"/>
            <a:headEnd/>
            <a:tailEnd/>
          </a:ln>
        </p:spPr>
      </p:pic>
      <p:sp>
        <p:nvSpPr>
          <p:cNvPr id="5" name="TextBox 4"/>
          <p:cNvSpPr txBox="1"/>
          <p:nvPr/>
        </p:nvSpPr>
        <p:spPr>
          <a:xfrm>
            <a:off x="1600200" y="3886200"/>
            <a:ext cx="5884543" cy="584776"/>
          </a:xfrm>
          <a:prstGeom prst="rect">
            <a:avLst/>
          </a:prstGeom>
          <a:noFill/>
        </p:spPr>
        <p:txBody>
          <a:bodyPr wrap="none" rtlCol="0">
            <a:spAutoFit/>
          </a:bodyPr>
          <a:lstStyle/>
          <a:p>
            <a:r>
              <a:rPr lang="en-US" sz="3200" b="1" dirty="0" smtClean="0">
                <a:latin typeface="Arial"/>
              </a:rPr>
              <a:t>16 Million Nodes per building</a:t>
            </a:r>
            <a:endParaRPr lang="en-US" sz="3200" b="1" dirty="0">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4419600"/>
            <a:ext cx="9144000" cy="2438400"/>
          </a:xfrm>
          <a:prstGeom prst="rect">
            <a:avLst/>
          </a:prstGeom>
          <a:effectLst>
            <a:reflection stA="50000" endPos="75000" dist="12700" dir="5400000" sy="-100000" algn="bl" rotWithShape="0"/>
          </a:effectLst>
          <a:scene3d>
            <a:camera prst="obliqueTopRight">
              <a:rot lat="2280000" lon="0" rev="0"/>
            </a:camera>
            <a:lightRig rig="threePt" dir="t"/>
          </a:scene3d>
        </p:spPr>
      </p:pic>
      <p:pic>
        <p:nvPicPr>
          <p:cNvPr id="3" name="Picture 2"/>
          <p:cNvPicPr>
            <a:picLocks noChangeAspect="1"/>
          </p:cNvPicPr>
          <p:nvPr/>
        </p:nvPicPr>
        <p:blipFill>
          <a:blip r:embed="rId4"/>
          <a:stretch>
            <a:fillRect/>
          </a:stretch>
        </p:blipFill>
        <p:spPr>
          <a:xfrm>
            <a:off x="0" y="2921000"/>
            <a:ext cx="9144000" cy="2946400"/>
          </a:xfrm>
          <a:prstGeom prst="rect">
            <a:avLst/>
          </a:prstGeom>
          <a:effectLst>
            <a:reflection stA="16000" endPos="63000" dist="12700" dir="5400000" sy="-100000" algn="bl" rotWithShape="0"/>
          </a:effectLst>
          <a:scene3d>
            <a:camera prst="obliqueTopRight">
              <a:rot lat="2400000" lon="0" rev="0"/>
            </a:camera>
            <a:lightRig rig="threePt" dir="t"/>
          </a:scene3d>
        </p:spPr>
      </p:pic>
      <p:pic>
        <p:nvPicPr>
          <p:cNvPr id="4" name="Picture 3"/>
          <p:cNvPicPr>
            <a:picLocks noChangeAspect="1"/>
          </p:cNvPicPr>
          <p:nvPr/>
        </p:nvPicPr>
        <p:blipFill>
          <a:blip r:embed="rId5"/>
          <a:stretch>
            <a:fillRect/>
          </a:stretch>
        </p:blipFill>
        <p:spPr>
          <a:xfrm>
            <a:off x="0" y="1524000"/>
            <a:ext cx="9144000" cy="2590800"/>
          </a:xfrm>
          <a:prstGeom prst="rect">
            <a:avLst/>
          </a:prstGeom>
          <a:effectLst>
            <a:reflection stA="66000" endPos="75000" dist="12700" dir="5400000" sy="-100000" algn="bl" rotWithShape="0"/>
          </a:effectLst>
          <a:scene3d>
            <a:camera prst="obliqueBottomRight">
              <a:rot lat="2700000" lon="0" rev="0"/>
            </a:camera>
            <a:lightRig rig="threePt" dir="t"/>
          </a:scene3d>
        </p:spPr>
      </p:pic>
      <p:pic>
        <p:nvPicPr>
          <p:cNvPr id="7" name="Picture 6"/>
          <p:cNvPicPr>
            <a:picLocks noChangeAspect="1"/>
          </p:cNvPicPr>
          <p:nvPr/>
        </p:nvPicPr>
        <p:blipFill>
          <a:blip r:embed="rId6"/>
          <a:stretch>
            <a:fillRect/>
          </a:stretch>
        </p:blipFill>
        <p:spPr>
          <a:xfrm>
            <a:off x="2286000" y="152400"/>
            <a:ext cx="2895600" cy="2743200"/>
          </a:xfrm>
          <a:prstGeom prst="rect">
            <a:avLst/>
          </a:prstGeom>
          <a:scene3d>
            <a:camera prst="obliqueBottomRight">
              <a:rot lat="2400000" lon="0" rev="0"/>
            </a:camera>
            <a:lightRig rig="threePt" dir="t"/>
          </a:scene3d>
        </p:spPr>
      </p:pic>
      <p:pic>
        <p:nvPicPr>
          <p:cNvPr id="10" name="Picture 9"/>
          <p:cNvPicPr>
            <a:picLocks noChangeAspect="1"/>
          </p:cNvPicPr>
          <p:nvPr/>
        </p:nvPicPr>
        <p:blipFill>
          <a:blip r:embed="rId7"/>
          <a:stretch>
            <a:fillRect/>
          </a:stretch>
        </p:blipFill>
        <p:spPr>
          <a:xfrm>
            <a:off x="76200" y="228600"/>
            <a:ext cx="3327400" cy="1981200"/>
          </a:xfrm>
          <a:prstGeom prst="rect">
            <a:avLst/>
          </a:prstGeom>
          <a:scene3d>
            <a:camera prst="obliqueBottomRight">
              <a:rot lat="1620000" lon="0" rev="0"/>
            </a:camera>
            <a:lightRig rig="threePt" dir="t"/>
          </a:scene3d>
        </p:spPr>
      </p:pic>
      <p:pic>
        <p:nvPicPr>
          <p:cNvPr id="11" name="Picture 10"/>
          <p:cNvPicPr>
            <a:picLocks noChangeAspect="1"/>
          </p:cNvPicPr>
          <p:nvPr/>
        </p:nvPicPr>
        <p:blipFill>
          <a:blip r:embed="rId8"/>
          <a:stretch>
            <a:fillRect/>
          </a:stretch>
        </p:blipFill>
        <p:spPr>
          <a:xfrm>
            <a:off x="5067300" y="228600"/>
            <a:ext cx="3619500" cy="2971800"/>
          </a:xfrm>
          <a:prstGeom prst="rect">
            <a:avLst/>
          </a:prstGeom>
          <a:scene3d>
            <a:camera prst="obliqueBottomRight">
              <a:rot lat="3840000" lon="0" rev="0"/>
            </a:camera>
            <a:lightRig rig="threePt" dir="t"/>
          </a:scene3d>
        </p:spPr>
      </p:pic>
      <p:sp>
        <p:nvSpPr>
          <p:cNvPr id="12" name="Footer Placeholder 11"/>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Scalable OLAP</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Observations:</a:t>
            </a:r>
          </a:p>
          <a:p>
            <a:pPr lvl="1"/>
            <a:r>
              <a:rPr lang="en-US" dirty="0" smtClean="0"/>
              <a:t>STAR Schema (or its variant)</a:t>
            </a:r>
          </a:p>
          <a:p>
            <a:pPr lvl="1"/>
            <a:r>
              <a:rPr lang="en-US" dirty="0" smtClean="0"/>
              <a:t>DIMENSION tables typically are not very large (in most cases)</a:t>
            </a:r>
          </a:p>
          <a:p>
            <a:pPr lvl="1"/>
            <a:r>
              <a:rPr lang="en-US" dirty="0" smtClean="0"/>
              <a:t>FACT table, on the other hand, have a large number of rows.</a:t>
            </a:r>
          </a:p>
          <a:p>
            <a:pPr lvl="1">
              <a:buNone/>
            </a:pPr>
            <a:endParaRPr lang="en-US" dirty="0" smtClean="0"/>
          </a:p>
          <a:p>
            <a:r>
              <a:rPr lang="en-US" dirty="0" smtClean="0"/>
              <a:t>Design approach:</a:t>
            </a:r>
          </a:p>
          <a:p>
            <a:pPr lvl="1"/>
            <a:r>
              <a:rPr lang="en-US" dirty="0" smtClean="0"/>
              <a:t>Use </a:t>
            </a:r>
            <a:r>
              <a:rPr lang="en-US" dirty="0" err="1" smtClean="0"/>
              <a:t>MapReduce</a:t>
            </a:r>
            <a:r>
              <a:rPr lang="en-US" dirty="0" smtClean="0"/>
              <a:t> as a parallel and computing substrate</a:t>
            </a:r>
          </a:p>
          <a:p>
            <a:pPr lvl="1"/>
            <a:r>
              <a:rPr lang="en-US" dirty="0" smtClean="0"/>
              <a:t>Fact tables partitioned across multiple nodes</a:t>
            </a:r>
          </a:p>
          <a:p>
            <a:pPr lvl="1"/>
            <a:r>
              <a:rPr lang="en-US" dirty="0" smtClean="0"/>
              <a:t>Partitioning strategy should be based on the dimension that are most often used as selection constraint in DW queries</a:t>
            </a:r>
          </a:p>
          <a:p>
            <a:pPr lvl="1"/>
            <a:r>
              <a:rPr lang="en-US" dirty="0" smtClean="0"/>
              <a:t>Dimension tables are replicated</a:t>
            </a:r>
          </a:p>
          <a:p>
            <a:pPr lvl="1"/>
            <a:r>
              <a:rPr lang="en-US" dirty="0" smtClean="0"/>
              <a:t>MAP tasks perform the STAR joins</a:t>
            </a:r>
          </a:p>
          <a:p>
            <a:pPr lvl="1"/>
            <a:r>
              <a:rPr lang="en-US" dirty="0" smtClean="0"/>
              <a:t>REDUCE tasks then perform the aggregation </a:t>
            </a:r>
          </a:p>
        </p:txBody>
      </p:sp>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Large-scale data analytics </a:t>
            </a:r>
            <a:br>
              <a:rPr lang="en-US" dirty="0" smtClean="0"/>
            </a:br>
            <a:r>
              <a:rPr lang="en-US" sz="3111" dirty="0" smtClean="0"/>
              <a:t>[Guinea Project @ NUS]</a:t>
            </a:r>
            <a:endParaRPr lang="en-US" sz="3111"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Fact table</a:t>
            </a:r>
          </a:p>
          <a:p>
            <a:pPr lvl="1"/>
            <a:r>
              <a:rPr lang="en-US" dirty="0" smtClean="0"/>
              <a:t>Use column-based approach for the storage</a:t>
            </a:r>
          </a:p>
          <a:p>
            <a:pPr lvl="1"/>
            <a:r>
              <a:rPr lang="en-US" dirty="0" smtClean="0"/>
              <a:t>Each foreign key is partitioned in the same way as the table which it refers to is partitioned</a:t>
            </a:r>
          </a:p>
          <a:p>
            <a:r>
              <a:rPr lang="en-US" dirty="0" smtClean="0"/>
              <a:t>Dimension table</a:t>
            </a:r>
          </a:p>
          <a:p>
            <a:pPr lvl="1"/>
            <a:r>
              <a:rPr lang="en-US" dirty="0" smtClean="0"/>
              <a:t>Stored in rows</a:t>
            </a:r>
          </a:p>
          <a:p>
            <a:pPr lvl="1"/>
            <a:r>
              <a:rPr lang="en-US" dirty="0" smtClean="0"/>
              <a:t>Small table (which can fit into main memory): replicate to each slave node to join</a:t>
            </a:r>
          </a:p>
          <a:p>
            <a:pPr lvl="1"/>
            <a:r>
              <a:rPr lang="en-US" dirty="0" smtClean="0"/>
              <a:t>Big table: partitioned and joined with the fact table in map tasks</a:t>
            </a:r>
          </a:p>
        </p:txBody>
      </p:sp>
      <p:sp>
        <p:nvSpPr>
          <p:cNvPr id="4" name="Footer Placeholder 3"/>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Looking Forward</a:t>
            </a:r>
            <a:br>
              <a:rPr lang="en-US" dirty="0" smtClean="0"/>
            </a:br>
            <a:r>
              <a:rPr lang="en-US" sz="2000" dirty="0" smtClean="0"/>
              <a:t>New Applications</a:t>
            </a:r>
            <a:endParaRPr lang="en-US" sz="2000" dirty="0"/>
          </a:p>
        </p:txBody>
      </p:sp>
      <p:sp>
        <p:nvSpPr>
          <p:cNvPr id="3" name="Content Placeholder 2"/>
          <p:cNvSpPr>
            <a:spLocks noGrp="1"/>
          </p:cNvSpPr>
          <p:nvPr>
            <p:ph sz="quarter" idx="1"/>
          </p:nvPr>
        </p:nvSpPr>
        <p:spPr/>
        <p:txBody>
          <a:bodyPr>
            <a:normAutofit/>
          </a:bodyPr>
          <a:lstStyle/>
          <a:p>
            <a:r>
              <a:rPr lang="en-US" dirty="0" smtClean="0"/>
              <a:t>Deep Statistical Analytics </a:t>
            </a:r>
          </a:p>
          <a:p>
            <a:pPr lvl="1"/>
            <a:r>
              <a:rPr lang="en-US" dirty="0" smtClean="0"/>
              <a:t>Data Exploration, Model Evaluation, Outlier Detection, Personalized Recommendation </a:t>
            </a:r>
          </a:p>
          <a:p>
            <a:pPr>
              <a:buFont typeface="Wingdings" charset="2"/>
              <a:buChar char="è"/>
            </a:pPr>
            <a:r>
              <a:rPr lang="en-US" dirty="0" smtClean="0"/>
              <a:t>Challenge: Enable Deep Analysis and Understanding over massive data volumes</a:t>
            </a:r>
          </a:p>
          <a:p>
            <a:pPr>
              <a:buNone/>
            </a:pPr>
            <a:endParaRPr lang="en-US" dirty="0" smtClean="0"/>
          </a:p>
          <a:p>
            <a:r>
              <a:rPr lang="en-US" dirty="0" smtClean="0"/>
              <a:t>Spectrum of Approaches:</a:t>
            </a:r>
          </a:p>
          <a:p>
            <a:pPr lvl="1"/>
            <a:r>
              <a:rPr lang="en-US" dirty="0" smtClean="0"/>
              <a:t> Mad Skills [Cohen et al., VLDB 2009], Apache Mahout, Ricardo [Das et al., SIGMOD 2010]</a:t>
            </a:r>
          </a:p>
          <a:p>
            <a:endParaRPr lang="en-US" dirty="0" smtClean="0"/>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normAutofit/>
          </a:bodyPr>
          <a:lstStyle/>
          <a:p>
            <a:r>
              <a:rPr lang="en-US" dirty="0" smtClean="0"/>
              <a:t>Looking Forward</a:t>
            </a:r>
            <a:br>
              <a:rPr lang="en-US" dirty="0" smtClean="0"/>
            </a:br>
            <a:r>
              <a:rPr lang="en-US" sz="2222" dirty="0" smtClean="0"/>
              <a:t>New Applications</a:t>
            </a:r>
            <a:endParaRPr lang="en-US" sz="2222" dirty="0"/>
          </a:p>
        </p:txBody>
      </p:sp>
      <p:sp>
        <p:nvSpPr>
          <p:cNvPr id="3" name="Content Placeholder 2"/>
          <p:cNvSpPr>
            <a:spLocks noGrp="1"/>
          </p:cNvSpPr>
          <p:nvPr>
            <p:ph sz="quarter" idx="1"/>
          </p:nvPr>
        </p:nvSpPr>
        <p:spPr/>
        <p:txBody>
          <a:bodyPr/>
          <a:lstStyle/>
          <a:p>
            <a:r>
              <a:rPr lang="en-US" dirty="0" smtClean="0"/>
              <a:t>Complex data processing – Graphs and beyond</a:t>
            </a:r>
          </a:p>
          <a:p>
            <a:pPr>
              <a:buNone/>
            </a:pPr>
            <a:endParaRPr lang="en-US" dirty="0" smtClean="0"/>
          </a:p>
          <a:p>
            <a:r>
              <a:rPr lang="en-US" dirty="0" smtClean="0"/>
              <a:t>Multidimensional Data service</a:t>
            </a:r>
          </a:p>
          <a:p>
            <a:endParaRPr lang="en-US" dirty="0" smtClean="0"/>
          </a:p>
          <a:p>
            <a:r>
              <a:rPr lang="en-US" dirty="0" smtClean="0"/>
              <a:t>OLTP &amp; OLAP Convergence?</a:t>
            </a:r>
          </a:p>
          <a:p>
            <a:pPr>
              <a:buNone/>
            </a:pPr>
            <a:endParaRPr lang="en-US" dirty="0" smtClean="0"/>
          </a:p>
          <a:p>
            <a:endParaRPr lang="en-US" dirty="0" smtClean="0"/>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solidFill>
              </a:rPr>
              <a:t>Outline</a:t>
            </a:r>
            <a:endParaRPr lang="en-US" b="1" dirty="0">
              <a:solidFill>
                <a:schemeClr val="accent1"/>
              </a:solidFill>
            </a:endParaRPr>
          </a:p>
        </p:txBody>
      </p:sp>
      <p:sp>
        <p:nvSpPr>
          <p:cNvPr id="3" name="Content Placeholder 2"/>
          <p:cNvSpPr>
            <a:spLocks noGrp="1"/>
          </p:cNvSpPr>
          <p:nvPr>
            <p:ph sz="quarter" idx="1"/>
          </p:nvPr>
        </p:nvSpPr>
        <p:spPr>
          <a:xfrm>
            <a:off x="457200" y="1371600"/>
            <a:ext cx="8153400" cy="4873752"/>
          </a:xfrm>
        </p:spPr>
        <p:txBody>
          <a:bodyPr>
            <a:normAutofit lnSpcReduction="10000"/>
          </a:bodyPr>
          <a:lstStyle/>
          <a:p>
            <a:pPr>
              <a:buNone/>
            </a:pPr>
            <a:endParaRPr lang="en-US" smtClean="0">
              <a:solidFill>
                <a:schemeClr val="tx2">
                  <a:lumMod val="60000"/>
                  <a:lumOff val="40000"/>
                </a:schemeClr>
              </a:solidFill>
            </a:endParaRPr>
          </a:p>
          <a:p>
            <a:r>
              <a:rPr lang="en-US" b="1" smtClean="0">
                <a:solidFill>
                  <a:srgbClr val="FF0000"/>
                </a:solidFill>
              </a:rPr>
              <a:t>Data in the Cloud</a:t>
            </a:r>
          </a:p>
          <a:p>
            <a:pPr lvl="1"/>
            <a:r>
              <a:rPr lang="en-US" b="1" smtClean="0">
                <a:solidFill>
                  <a:schemeClr val="tx2">
                    <a:lumMod val="60000"/>
                    <a:lumOff val="40000"/>
                  </a:schemeClr>
                </a:solidFill>
              </a:rPr>
              <a:t>Platforms for Data Analysis</a:t>
            </a:r>
          </a:p>
          <a:p>
            <a:pPr lvl="1"/>
            <a:r>
              <a:rPr lang="en-US" b="1" smtClean="0">
                <a:solidFill>
                  <a:srgbClr val="FF0000"/>
                </a:solidFill>
              </a:rPr>
              <a:t>Platforms for Update intensive workloads</a:t>
            </a:r>
          </a:p>
          <a:p>
            <a:pPr lvl="1"/>
            <a:endParaRPr lang="en-US" smtClean="0">
              <a:solidFill>
                <a:srgbClr val="002060"/>
              </a:solidFill>
            </a:endParaRPr>
          </a:p>
          <a:p>
            <a:r>
              <a:rPr lang="en-US" smtClean="0">
                <a:solidFill>
                  <a:srgbClr val="002060"/>
                </a:solidFill>
              </a:rPr>
              <a:t>Data Platforms for Large Applications</a:t>
            </a:r>
          </a:p>
          <a:p>
            <a:endParaRPr lang="en-US" smtClean="0">
              <a:solidFill>
                <a:srgbClr val="002060"/>
              </a:solidFill>
            </a:endParaRPr>
          </a:p>
          <a:p>
            <a:r>
              <a:rPr lang="en-US" smtClean="0">
                <a:solidFill>
                  <a:srgbClr val="002060"/>
                </a:solidFill>
              </a:rPr>
              <a:t>Multitenant Data Platforms</a:t>
            </a:r>
          </a:p>
          <a:p>
            <a:endParaRPr lang="en-US" smtClean="0">
              <a:solidFill>
                <a:srgbClr val="002060"/>
              </a:solidFill>
            </a:endParaRPr>
          </a:p>
          <a:p>
            <a:r>
              <a:rPr lang="en-US" smtClean="0">
                <a:solidFill>
                  <a:srgbClr val="002060"/>
                </a:solidFill>
              </a:rPr>
              <a:t>Open Research Challenges</a:t>
            </a:r>
            <a:endParaRPr lang="en-US" dirty="0" smtClean="0">
              <a:solidFill>
                <a:srgbClr val="002060"/>
              </a:solidFill>
            </a:endParaRPr>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Platforms for Update intensive workloads</a:t>
            </a:r>
            <a:endParaRPr lang="en-US" dirty="0"/>
          </a:p>
        </p:txBody>
      </p:sp>
      <p:sp>
        <p:nvSpPr>
          <p:cNvPr id="3" name="Content Placeholder 2"/>
          <p:cNvSpPr>
            <a:spLocks noGrp="1"/>
          </p:cNvSpPr>
          <p:nvPr>
            <p:ph idx="1"/>
          </p:nvPr>
        </p:nvSpPr>
        <p:spPr>
          <a:xfrm>
            <a:off x="457200" y="1600200"/>
            <a:ext cx="8153400" cy="4953000"/>
          </a:xfrm>
        </p:spPr>
        <p:txBody>
          <a:bodyPr>
            <a:normAutofit fontScale="85000" lnSpcReduction="20000"/>
          </a:bodyPr>
          <a:lstStyle/>
          <a:p>
            <a:r>
              <a:rPr lang="en-US" dirty="0" smtClean="0"/>
              <a:t>Most enterprise solutions are based on RDBMS technology.</a:t>
            </a:r>
          </a:p>
          <a:p>
            <a:pPr>
              <a:buNone/>
            </a:pPr>
            <a:endParaRPr lang="en-US" dirty="0" smtClean="0"/>
          </a:p>
          <a:p>
            <a:r>
              <a:rPr lang="en-US" dirty="0" smtClean="0"/>
              <a:t>Significant Operational Challenges:</a:t>
            </a:r>
          </a:p>
          <a:p>
            <a:pPr lvl="1"/>
            <a:r>
              <a:rPr lang="en-US" dirty="0" smtClean="0"/>
              <a:t>Provisioning for Peak Demand</a:t>
            </a:r>
          </a:p>
          <a:p>
            <a:pPr lvl="1"/>
            <a:r>
              <a:rPr lang="en-US" dirty="0" smtClean="0"/>
              <a:t>Resource under-utilization</a:t>
            </a:r>
          </a:p>
          <a:p>
            <a:pPr lvl="1"/>
            <a:r>
              <a:rPr lang="en-US" dirty="0" smtClean="0"/>
              <a:t>Capacity planning: too many variables</a:t>
            </a:r>
          </a:p>
          <a:p>
            <a:pPr lvl="1"/>
            <a:r>
              <a:rPr lang="en-US" dirty="0" smtClean="0"/>
              <a:t>Storage management: a massive challenge</a:t>
            </a:r>
          </a:p>
          <a:p>
            <a:pPr lvl="1"/>
            <a:r>
              <a:rPr lang="en-US" dirty="0" smtClean="0"/>
              <a:t>System upgrades: extremely time-consuming</a:t>
            </a:r>
          </a:p>
          <a:p>
            <a:pPr lvl="1"/>
            <a:r>
              <a:rPr lang="en-US" dirty="0" smtClean="0"/>
              <a:t>Complex mine-field of software and hardware licensing</a:t>
            </a:r>
          </a:p>
          <a:p>
            <a:pPr lvl="1">
              <a:buNone/>
            </a:pPr>
            <a:endParaRPr lang="en-US" dirty="0" smtClean="0"/>
          </a:p>
          <a:p>
            <a:pPr>
              <a:buNone/>
            </a:pPr>
            <a:r>
              <a:rPr lang="en-US" dirty="0" err="1" smtClean="0">
                <a:sym typeface="Wingdings"/>
              </a:rPr>
              <a:t></a:t>
            </a:r>
            <a:r>
              <a:rPr lang="en-US" dirty="0" smtClean="0">
                <a:sym typeface="Wingdings"/>
              </a:rPr>
              <a:t> Unproductive use of people-resources from a company’s perspective </a:t>
            </a:r>
            <a:endParaRPr lang="en-US" dirty="0" smtClean="0"/>
          </a:p>
          <a:p>
            <a:pPr lvl="1"/>
            <a:endParaRPr lang="en-US" dirty="0" smtClean="0"/>
          </a:p>
          <a:p>
            <a:pPr lvl="1"/>
            <a:endParaRPr lang="en-US" dirty="0" smtClean="0"/>
          </a:p>
          <a:p>
            <a:endParaRPr lang="en-US" dirty="0" smtClean="0"/>
          </a:p>
          <a:p>
            <a:endParaRPr lang="en-US" dirty="0"/>
          </a:p>
        </p:txBody>
      </p:sp>
      <p:sp>
        <p:nvSpPr>
          <p:cNvPr id="5" name="Footer Placeholder 4"/>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22098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sp>
        <p:nvSpPr>
          <p:cNvPr id="29" name="Rounded Rectangle 28"/>
          <p:cNvSpPr/>
          <p:nvPr/>
        </p:nvSpPr>
        <p:spPr bwMode="auto">
          <a:xfrm>
            <a:off x="50292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sp>
        <p:nvSpPr>
          <p:cNvPr id="30" name="Rounded Rectangle 29"/>
          <p:cNvSpPr/>
          <p:nvPr/>
        </p:nvSpPr>
        <p:spPr bwMode="auto">
          <a:xfrm>
            <a:off x="64008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sp>
        <p:nvSpPr>
          <p:cNvPr id="6" name="Title 5"/>
          <p:cNvSpPr>
            <a:spLocks noGrp="1"/>
          </p:cNvSpPr>
          <p:nvPr>
            <p:ph type="title"/>
          </p:nvPr>
        </p:nvSpPr>
        <p:spPr/>
        <p:txBody>
          <a:bodyPr/>
          <a:lstStyle/>
          <a:p>
            <a:r>
              <a:rPr lang="en-US" dirty="0" smtClean="0"/>
              <a:t>Scaling in the Cloud</a:t>
            </a:r>
            <a:endParaRPr lang="en-US" dirty="0"/>
          </a:p>
        </p:txBody>
      </p:sp>
      <p:sp>
        <p:nvSpPr>
          <p:cNvPr id="7" name="Rounded Rectangle 6"/>
          <p:cNvSpPr/>
          <p:nvPr/>
        </p:nvSpPr>
        <p:spPr bwMode="auto">
          <a:xfrm>
            <a:off x="1716975" y="2394466"/>
            <a:ext cx="5105400" cy="457200"/>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tx1"/>
                </a:solidFill>
                <a:latin typeface="Calibri" pitchFamily="34" charset="0"/>
              </a:rPr>
              <a:t>Load Balancer (Proxy)</a:t>
            </a:r>
            <a:endParaRPr kumimoji="0" lang="en-US" sz="2200" b="1" i="0" u="none" strike="noStrike" cap="none" normalizeH="0" baseline="-25000" dirty="0" smtClean="0">
              <a:ln>
                <a:noFill/>
              </a:ln>
              <a:solidFill>
                <a:schemeClr val="tx1"/>
              </a:solidFill>
              <a:effectLst/>
              <a:latin typeface="Calibri" pitchFamily="34" charset="0"/>
            </a:endParaRPr>
          </a:p>
        </p:txBody>
      </p:sp>
      <p:sp>
        <p:nvSpPr>
          <p:cNvPr id="8" name="Rounded Rectangle 7"/>
          <p:cNvSpPr/>
          <p:nvPr/>
        </p:nvSpPr>
        <p:spPr bwMode="auto">
          <a:xfrm>
            <a:off x="762000" y="3308866"/>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cxnSp>
        <p:nvCxnSpPr>
          <p:cNvPr id="9" name="Straight Arrow Connector 8"/>
          <p:cNvCxnSpPr>
            <a:stCxn id="7" idx="2"/>
            <a:endCxn id="8" idx="0"/>
          </p:cNvCxnSpPr>
          <p:nvPr/>
        </p:nvCxnSpPr>
        <p:spPr bwMode="auto">
          <a:xfrm rot="5400000">
            <a:off x="2592038" y="1631229"/>
            <a:ext cx="457200" cy="28980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0" name="Flowchart: Magnetic Disk 9"/>
          <p:cNvSpPr/>
          <p:nvPr/>
        </p:nvSpPr>
        <p:spPr bwMode="auto">
          <a:xfrm>
            <a:off x="3545775" y="4876800"/>
            <a:ext cx="1447800" cy="1143000"/>
          </a:xfrm>
          <a:prstGeom prst="flowChartMagneticDisk">
            <a:avLst/>
          </a:prstGeom>
          <a:solidFill>
            <a:srgbClr val="00B0F0"/>
          </a:solidFill>
          <a:ln>
            <a:solidFill>
              <a:srgbClr val="00206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sz="2200" b="1" baseline="0" dirty="0" err="1" smtClean="0">
                <a:solidFill>
                  <a:schemeClr val="tx1"/>
                </a:solidFill>
                <a:latin typeface="Calibri" pitchFamily="34" charset="0"/>
              </a:rPr>
              <a:t>MySQL</a:t>
            </a:r>
            <a:r>
              <a:rPr lang="en-US" sz="2200" b="1" baseline="0" dirty="0" smtClean="0">
                <a:solidFill>
                  <a:schemeClr val="tx1"/>
                </a:solidFill>
                <a:latin typeface="Calibri" pitchFamily="34" charset="0"/>
              </a:rPr>
              <a:t> Master DB</a:t>
            </a:r>
            <a:endParaRPr lang="en-US" sz="2200" b="1" dirty="0" smtClean="0">
              <a:solidFill>
                <a:schemeClr val="tx1"/>
              </a:solidFill>
              <a:latin typeface="Calibri" pitchFamily="34" charset="0"/>
            </a:endParaRPr>
          </a:p>
        </p:txBody>
      </p:sp>
      <p:sp>
        <p:nvSpPr>
          <p:cNvPr id="11" name="Flowchart: Magnetic Disk 10"/>
          <p:cNvSpPr/>
          <p:nvPr/>
        </p:nvSpPr>
        <p:spPr bwMode="auto">
          <a:xfrm>
            <a:off x="7315200" y="4909066"/>
            <a:ext cx="1447800" cy="1143000"/>
          </a:xfrm>
          <a:prstGeom prst="flowChartMagneticDisk">
            <a:avLst/>
          </a:prstGeom>
          <a:solidFill>
            <a:srgbClr val="00B0F0"/>
          </a:solidFill>
          <a:ln>
            <a:solidFill>
              <a:srgbClr val="00206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sz="2200" b="1" baseline="0" dirty="0" err="1" smtClean="0">
                <a:solidFill>
                  <a:schemeClr val="tx1"/>
                </a:solidFill>
                <a:latin typeface="Calibri" pitchFamily="34" charset="0"/>
              </a:rPr>
              <a:t>MySQL</a:t>
            </a:r>
            <a:r>
              <a:rPr lang="en-US" sz="2200" b="1" baseline="0" dirty="0" smtClean="0">
                <a:solidFill>
                  <a:schemeClr val="tx1"/>
                </a:solidFill>
                <a:latin typeface="Calibri" pitchFamily="34" charset="0"/>
              </a:rPr>
              <a:t> Slave DB</a:t>
            </a:r>
            <a:endParaRPr lang="en-US" sz="2200" b="1" dirty="0" smtClean="0">
              <a:solidFill>
                <a:schemeClr val="tx1"/>
              </a:solidFill>
              <a:latin typeface="Calibri" pitchFamily="34" charset="0"/>
            </a:endParaRPr>
          </a:p>
        </p:txBody>
      </p:sp>
      <p:cxnSp>
        <p:nvCxnSpPr>
          <p:cNvPr id="12" name="Straight Arrow Connector 11"/>
          <p:cNvCxnSpPr>
            <a:stCxn id="10" idx="4"/>
            <a:endCxn id="11" idx="2"/>
          </p:cNvCxnSpPr>
          <p:nvPr/>
        </p:nvCxnSpPr>
        <p:spPr bwMode="auto">
          <a:xfrm>
            <a:off x="4993575" y="5448300"/>
            <a:ext cx="2321625" cy="32266"/>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stCxn id="8" idx="2"/>
            <a:endCxn id="10" idx="1"/>
          </p:cNvCxnSpPr>
          <p:nvPr/>
        </p:nvCxnSpPr>
        <p:spPr bwMode="auto">
          <a:xfrm rot="16200000" flipH="1">
            <a:off x="2608170" y="3215295"/>
            <a:ext cx="424934" cy="28980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a:stCxn id="28" idx="2"/>
            <a:endCxn id="10" idx="1"/>
          </p:cNvCxnSpPr>
          <p:nvPr/>
        </p:nvCxnSpPr>
        <p:spPr bwMode="auto">
          <a:xfrm rot="16200000" flipH="1">
            <a:off x="3315937" y="3923062"/>
            <a:ext cx="457200" cy="14502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a:stCxn id="29" idx="2"/>
            <a:endCxn id="10" idx="1"/>
          </p:cNvCxnSpPr>
          <p:nvPr/>
        </p:nvCxnSpPr>
        <p:spPr bwMode="auto">
          <a:xfrm rot="5400000">
            <a:off x="4725638" y="3963638"/>
            <a:ext cx="457200" cy="13691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a:stCxn id="30" idx="2"/>
            <a:endCxn id="10" idx="1"/>
          </p:cNvCxnSpPr>
          <p:nvPr/>
        </p:nvCxnSpPr>
        <p:spPr bwMode="auto">
          <a:xfrm rot="5400000">
            <a:off x="5411438" y="3277838"/>
            <a:ext cx="457200" cy="27407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5334000" y="4953000"/>
            <a:ext cx="1600200" cy="461665"/>
          </a:xfrm>
          <a:prstGeom prst="rect">
            <a:avLst/>
          </a:prstGeom>
          <a:noFill/>
        </p:spPr>
        <p:txBody>
          <a:bodyPr wrap="square" rtlCol="0">
            <a:spAutoFit/>
          </a:bodyPr>
          <a:lstStyle/>
          <a:p>
            <a:r>
              <a:rPr lang="en-US" sz="2400" baseline="0" dirty="0" smtClean="0">
                <a:latin typeface="Calibri" pitchFamily="34" charset="0"/>
              </a:rPr>
              <a:t>Replication</a:t>
            </a:r>
            <a:endParaRPr lang="en-US" sz="2400" baseline="0" dirty="0">
              <a:latin typeface="Calibri" pitchFamily="34" charset="0"/>
            </a:endParaRPr>
          </a:p>
        </p:txBody>
      </p:sp>
      <p:sp>
        <p:nvSpPr>
          <p:cNvPr id="20" name="Rounded Rectangle 19"/>
          <p:cNvSpPr/>
          <p:nvPr/>
        </p:nvSpPr>
        <p:spPr bwMode="auto">
          <a:xfrm>
            <a:off x="3388425" y="1555472"/>
            <a:ext cx="1752600" cy="457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baseline="0" dirty="0" smtClean="0">
                <a:latin typeface="Calibri" pitchFamily="34" charset="0"/>
              </a:rPr>
              <a:t>Client Site</a:t>
            </a:r>
            <a:endParaRPr kumimoji="0" lang="en-US" sz="2400" b="1" i="0" u="none" strike="noStrike" cap="none" normalizeH="0" baseline="-25000" dirty="0" smtClean="0">
              <a:ln>
                <a:noFill/>
              </a:ln>
              <a:solidFill>
                <a:schemeClr val="tx1"/>
              </a:solidFill>
              <a:effectLst/>
              <a:latin typeface="Calibri" pitchFamily="34" charset="0"/>
            </a:endParaRPr>
          </a:p>
        </p:txBody>
      </p:sp>
      <p:cxnSp>
        <p:nvCxnSpPr>
          <p:cNvPr id="21" name="Straight Arrow Connector 20"/>
          <p:cNvCxnSpPr>
            <a:stCxn id="20" idx="2"/>
            <a:endCxn id="7" idx="0"/>
          </p:cNvCxnSpPr>
          <p:nvPr/>
        </p:nvCxnSpPr>
        <p:spPr bwMode="auto">
          <a:xfrm rot="16200000" flipH="1">
            <a:off x="4076303" y="2201094"/>
            <a:ext cx="381794" cy="4950"/>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a:stCxn id="7" idx="2"/>
            <a:endCxn id="30" idx="0"/>
          </p:cNvCxnSpPr>
          <p:nvPr/>
        </p:nvCxnSpPr>
        <p:spPr bwMode="auto">
          <a:xfrm rot="16200000" flipH="1">
            <a:off x="5427570" y="1693770"/>
            <a:ext cx="424934" cy="27407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a:stCxn id="7" idx="2"/>
            <a:endCxn id="29" idx="0"/>
          </p:cNvCxnSpPr>
          <p:nvPr/>
        </p:nvCxnSpPr>
        <p:spPr bwMode="auto">
          <a:xfrm rot="16200000" flipH="1">
            <a:off x="4741770" y="2379570"/>
            <a:ext cx="424934" cy="13691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a:stCxn id="7" idx="2"/>
            <a:endCxn id="28" idx="0"/>
          </p:cNvCxnSpPr>
          <p:nvPr/>
        </p:nvCxnSpPr>
        <p:spPr bwMode="auto">
          <a:xfrm rot="5400000">
            <a:off x="3332071" y="2338996"/>
            <a:ext cx="424934" cy="14502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2362200" y="4953000"/>
            <a:ext cx="6477000" cy="1754326"/>
          </a:xfrm>
          <a:prstGeom prst="rect">
            <a:avLst/>
          </a:prstGeom>
          <a:solidFill>
            <a:schemeClr val="accent2">
              <a:lumMod val="75000"/>
            </a:schemeClr>
          </a:solidFill>
          <a:effectLst>
            <a:glow rad="1397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wrap="square" rtlCol="0" anchor="ctr">
            <a:spAutoFit/>
          </a:bodyPr>
          <a:lstStyle/>
          <a:p>
            <a:pPr algn="ctr"/>
            <a:r>
              <a:rPr lang="en-US" sz="3600" b="1" dirty="0" smtClean="0"/>
              <a:t>Database becomes the Scalability Bottleneck</a:t>
            </a:r>
          </a:p>
          <a:p>
            <a:pPr algn="ctr"/>
            <a:r>
              <a:rPr lang="en-US" sz="3600" b="1" dirty="0" smtClean="0"/>
              <a:t>Cannot leverage elasticity</a:t>
            </a:r>
            <a:endParaRPr lang="en-US" sz="3600" b="1" dirty="0"/>
          </a:p>
        </p:txBody>
      </p:sp>
      <p:sp>
        <p:nvSpPr>
          <p:cNvPr id="38" name="Rounded Rectangle 37"/>
          <p:cNvSpPr/>
          <p:nvPr/>
        </p:nvSpPr>
        <p:spPr bwMode="auto">
          <a:xfrm>
            <a:off x="36576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cxnSp>
        <p:nvCxnSpPr>
          <p:cNvPr id="40" name="Straight Arrow Connector 39"/>
          <p:cNvCxnSpPr>
            <a:stCxn id="7" idx="2"/>
            <a:endCxn id="38" idx="0"/>
          </p:cNvCxnSpPr>
          <p:nvPr/>
        </p:nvCxnSpPr>
        <p:spPr bwMode="auto">
          <a:xfrm rot="5400000">
            <a:off x="4055971" y="3062896"/>
            <a:ext cx="424934" cy="24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48" name="Straight Arrow Connector 47"/>
          <p:cNvCxnSpPr>
            <a:stCxn id="38" idx="2"/>
            <a:endCxn id="10" idx="1"/>
          </p:cNvCxnSpPr>
          <p:nvPr/>
        </p:nvCxnSpPr>
        <p:spPr bwMode="auto">
          <a:xfrm rot="16200000" flipH="1">
            <a:off x="4039837" y="4646962"/>
            <a:ext cx="457200" cy="24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74" name="Rounded Rectangle 73"/>
          <p:cNvSpPr/>
          <p:nvPr/>
        </p:nvSpPr>
        <p:spPr bwMode="auto">
          <a:xfrm>
            <a:off x="1447800" y="1559625"/>
            <a:ext cx="1752600" cy="457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baseline="0" dirty="0" smtClean="0">
                <a:latin typeface="Calibri" pitchFamily="34" charset="0"/>
              </a:rPr>
              <a:t>Client Site</a:t>
            </a:r>
            <a:endParaRPr kumimoji="0" lang="en-US" sz="2400" b="1" i="0" u="none" strike="noStrike" cap="none" normalizeH="0" baseline="-25000" dirty="0" smtClean="0">
              <a:ln>
                <a:noFill/>
              </a:ln>
              <a:solidFill>
                <a:schemeClr val="tx1"/>
              </a:solidFill>
              <a:effectLst/>
              <a:latin typeface="Calibri" pitchFamily="34" charset="0"/>
            </a:endParaRPr>
          </a:p>
        </p:txBody>
      </p:sp>
      <p:cxnSp>
        <p:nvCxnSpPr>
          <p:cNvPr id="75" name="Straight Arrow Connector 74"/>
          <p:cNvCxnSpPr>
            <a:stCxn id="74" idx="2"/>
            <a:endCxn id="7" idx="0"/>
          </p:cNvCxnSpPr>
          <p:nvPr/>
        </p:nvCxnSpPr>
        <p:spPr bwMode="auto">
          <a:xfrm rot="16200000" flipH="1">
            <a:off x="3108067" y="1232857"/>
            <a:ext cx="377641" cy="19455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77" name="Rounded Rectangle 76"/>
          <p:cNvSpPr/>
          <p:nvPr/>
        </p:nvSpPr>
        <p:spPr bwMode="auto">
          <a:xfrm>
            <a:off x="5322125" y="1559625"/>
            <a:ext cx="1752600" cy="457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baseline="0" dirty="0" smtClean="0">
                <a:latin typeface="Calibri" pitchFamily="34" charset="0"/>
              </a:rPr>
              <a:t>Client Site</a:t>
            </a:r>
            <a:endParaRPr kumimoji="0" lang="en-US" sz="2400" b="1" i="0" u="none" strike="noStrike" cap="none" normalizeH="0" baseline="-25000" dirty="0" smtClean="0">
              <a:ln>
                <a:noFill/>
              </a:ln>
              <a:solidFill>
                <a:schemeClr val="tx1"/>
              </a:solidFill>
              <a:effectLst/>
              <a:latin typeface="Calibri" pitchFamily="34" charset="0"/>
            </a:endParaRPr>
          </a:p>
        </p:txBody>
      </p:sp>
      <p:cxnSp>
        <p:nvCxnSpPr>
          <p:cNvPr id="78" name="Straight Arrow Connector 77"/>
          <p:cNvCxnSpPr>
            <a:stCxn id="77" idx="2"/>
          </p:cNvCxnSpPr>
          <p:nvPr/>
        </p:nvCxnSpPr>
        <p:spPr bwMode="auto">
          <a:xfrm rot="5400000">
            <a:off x="5036375" y="1235775"/>
            <a:ext cx="381000" cy="1943100"/>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32" name="Footer Placeholder 31"/>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1000"/>
                                  </p:stCondLst>
                                  <p:childTnLst>
                                    <p:set>
                                      <p:cBhvr>
                                        <p:cTn id="25" dur="1" fill="hold">
                                          <p:stCondLst>
                                            <p:cond delay="0"/>
                                          </p:stCondLst>
                                        </p:cTn>
                                        <p:tgtEl>
                                          <p:spTgt spid="28"/>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1000"/>
                                  </p:stCondLst>
                                  <p:childTnLst>
                                    <p:set>
                                      <p:cBhvr>
                                        <p:cTn id="34" dur="1" fill="hold">
                                          <p:stCondLst>
                                            <p:cond delay="0"/>
                                          </p:stCondLst>
                                        </p:cTn>
                                        <p:tgtEl>
                                          <p:spTgt spid="29"/>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par>
                          <p:cTn id="41" fill="hold">
                            <p:stCondLst>
                              <p:cond delay="2000"/>
                            </p:stCondLst>
                            <p:childTnLst>
                              <p:par>
                                <p:cTn id="42" presetID="1" presetClass="entr" presetSubtype="0" fill="hold" grpId="0" nodeType="afterEffect">
                                  <p:stCondLst>
                                    <p:cond delay="1000"/>
                                  </p:stCondLst>
                                  <p:childTnLst>
                                    <p:set>
                                      <p:cBhvr>
                                        <p:cTn id="43" dur="1" fill="hold">
                                          <p:stCondLst>
                                            <p:cond delay="0"/>
                                          </p:stCondLst>
                                        </p:cTn>
                                        <p:tgtEl>
                                          <p:spTgt spid="30"/>
                                        </p:tgtEl>
                                        <p:attrNameLst>
                                          <p:attrName>style.visibility</p:attrName>
                                        </p:attrNameLst>
                                      </p:cBhvr>
                                      <p:to>
                                        <p:strVal val="visible"/>
                                      </p:to>
                                    </p:set>
                                  </p:childTnLst>
                                </p:cTn>
                              </p:par>
                            </p:childTnLst>
                          </p:cTn>
                        </p:par>
                        <p:par>
                          <p:cTn id="44" fill="hold">
                            <p:stCondLst>
                              <p:cond delay="3000"/>
                            </p:stCondLst>
                            <p:childTnLst>
                              <p:par>
                                <p:cTn id="45" presetID="1"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3000"/>
                            </p:stCondLst>
                            <p:childTnLst>
                              <p:par>
                                <p:cTn id="48" presetID="1" presetClass="entr" presetSubtype="0"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8" grpId="0" animBg="1"/>
      <p:bldP spid="31" grpId="0" animBg="1"/>
      <p:bldP spid="74" grpId="0" animBg="1"/>
      <p:bldP spid="7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bwMode="auto">
          <a:xfrm>
            <a:off x="22098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sp>
        <p:nvSpPr>
          <p:cNvPr id="29" name="Rounded Rectangle 28"/>
          <p:cNvSpPr/>
          <p:nvPr/>
        </p:nvSpPr>
        <p:spPr bwMode="auto">
          <a:xfrm>
            <a:off x="50292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sp>
        <p:nvSpPr>
          <p:cNvPr id="30" name="Rounded Rectangle 29"/>
          <p:cNvSpPr/>
          <p:nvPr/>
        </p:nvSpPr>
        <p:spPr bwMode="auto">
          <a:xfrm>
            <a:off x="64008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sp>
        <p:nvSpPr>
          <p:cNvPr id="6" name="Title 5"/>
          <p:cNvSpPr>
            <a:spLocks noGrp="1"/>
          </p:cNvSpPr>
          <p:nvPr>
            <p:ph type="title"/>
          </p:nvPr>
        </p:nvSpPr>
        <p:spPr/>
        <p:txBody>
          <a:bodyPr/>
          <a:lstStyle/>
          <a:p>
            <a:r>
              <a:rPr lang="en-US" dirty="0" smtClean="0"/>
              <a:t>Scaling in the Cloud</a:t>
            </a:r>
            <a:endParaRPr lang="en-US" dirty="0"/>
          </a:p>
        </p:txBody>
      </p:sp>
      <p:sp>
        <p:nvSpPr>
          <p:cNvPr id="7" name="Rounded Rectangle 6"/>
          <p:cNvSpPr/>
          <p:nvPr/>
        </p:nvSpPr>
        <p:spPr bwMode="auto">
          <a:xfrm>
            <a:off x="1716975" y="2394466"/>
            <a:ext cx="5105400" cy="457200"/>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tx1"/>
                </a:solidFill>
                <a:latin typeface="Calibri" pitchFamily="34" charset="0"/>
              </a:rPr>
              <a:t>Load Balancer (Proxy)</a:t>
            </a:r>
            <a:endParaRPr kumimoji="0" lang="en-US" sz="2200" b="1" i="0" u="none" strike="noStrike" cap="none" normalizeH="0" baseline="-25000" dirty="0" smtClean="0">
              <a:ln>
                <a:noFill/>
              </a:ln>
              <a:solidFill>
                <a:schemeClr val="tx1"/>
              </a:solidFill>
              <a:effectLst/>
              <a:latin typeface="Calibri" pitchFamily="34" charset="0"/>
            </a:endParaRPr>
          </a:p>
        </p:txBody>
      </p:sp>
      <p:sp>
        <p:nvSpPr>
          <p:cNvPr id="8" name="Rounded Rectangle 7"/>
          <p:cNvSpPr/>
          <p:nvPr/>
        </p:nvSpPr>
        <p:spPr bwMode="auto">
          <a:xfrm>
            <a:off x="762000" y="3308866"/>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cxnSp>
        <p:nvCxnSpPr>
          <p:cNvPr id="9" name="Straight Arrow Connector 8"/>
          <p:cNvCxnSpPr>
            <a:stCxn id="7" idx="2"/>
            <a:endCxn id="8" idx="0"/>
          </p:cNvCxnSpPr>
          <p:nvPr/>
        </p:nvCxnSpPr>
        <p:spPr bwMode="auto">
          <a:xfrm rot="5400000">
            <a:off x="2592038" y="1631229"/>
            <a:ext cx="457200" cy="28980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0" name="Flowchart: Magnetic Disk 9"/>
          <p:cNvSpPr/>
          <p:nvPr/>
        </p:nvSpPr>
        <p:spPr bwMode="auto">
          <a:xfrm>
            <a:off x="3545775" y="4876800"/>
            <a:ext cx="1447800" cy="1143000"/>
          </a:xfrm>
          <a:prstGeom prst="flowChartMagneticDisk">
            <a:avLst/>
          </a:prstGeom>
          <a:solidFill>
            <a:srgbClr val="00B0F0"/>
          </a:solidFill>
          <a:ln>
            <a:solidFill>
              <a:srgbClr val="00206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sz="2200" b="1" baseline="0" dirty="0" err="1" smtClean="0">
                <a:solidFill>
                  <a:schemeClr val="tx1"/>
                </a:solidFill>
                <a:latin typeface="Calibri" pitchFamily="34" charset="0"/>
              </a:rPr>
              <a:t>MySQL</a:t>
            </a:r>
            <a:r>
              <a:rPr lang="en-US" sz="2200" b="1" baseline="0" dirty="0" smtClean="0">
                <a:solidFill>
                  <a:schemeClr val="tx1"/>
                </a:solidFill>
                <a:latin typeface="Calibri" pitchFamily="34" charset="0"/>
              </a:rPr>
              <a:t> Master DB</a:t>
            </a:r>
            <a:endParaRPr lang="en-US" sz="2200" b="1" dirty="0" smtClean="0">
              <a:solidFill>
                <a:schemeClr val="tx1"/>
              </a:solidFill>
              <a:latin typeface="Calibri" pitchFamily="34" charset="0"/>
            </a:endParaRPr>
          </a:p>
        </p:txBody>
      </p:sp>
      <p:sp>
        <p:nvSpPr>
          <p:cNvPr id="11" name="Flowchart: Magnetic Disk 10"/>
          <p:cNvSpPr/>
          <p:nvPr/>
        </p:nvSpPr>
        <p:spPr bwMode="auto">
          <a:xfrm>
            <a:off x="7315200" y="4909066"/>
            <a:ext cx="1447800" cy="1143000"/>
          </a:xfrm>
          <a:prstGeom prst="flowChartMagneticDisk">
            <a:avLst/>
          </a:prstGeom>
          <a:solidFill>
            <a:srgbClr val="00B0F0"/>
          </a:solidFill>
          <a:ln>
            <a:solidFill>
              <a:srgbClr val="00206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sz="2200" b="1" baseline="0" dirty="0" err="1" smtClean="0">
                <a:solidFill>
                  <a:schemeClr val="tx1"/>
                </a:solidFill>
                <a:latin typeface="Calibri" pitchFamily="34" charset="0"/>
              </a:rPr>
              <a:t>MySQL</a:t>
            </a:r>
            <a:r>
              <a:rPr lang="en-US" sz="2200" b="1" baseline="0" dirty="0" smtClean="0">
                <a:solidFill>
                  <a:schemeClr val="tx1"/>
                </a:solidFill>
                <a:latin typeface="Calibri" pitchFamily="34" charset="0"/>
              </a:rPr>
              <a:t> Slave DB</a:t>
            </a:r>
            <a:endParaRPr lang="en-US" sz="2200" b="1" dirty="0" smtClean="0">
              <a:solidFill>
                <a:schemeClr val="tx1"/>
              </a:solidFill>
              <a:latin typeface="Calibri" pitchFamily="34" charset="0"/>
            </a:endParaRPr>
          </a:p>
        </p:txBody>
      </p:sp>
      <p:cxnSp>
        <p:nvCxnSpPr>
          <p:cNvPr id="12" name="Straight Arrow Connector 11"/>
          <p:cNvCxnSpPr>
            <a:stCxn id="10" idx="4"/>
            <a:endCxn id="11" idx="2"/>
          </p:cNvCxnSpPr>
          <p:nvPr/>
        </p:nvCxnSpPr>
        <p:spPr bwMode="auto">
          <a:xfrm>
            <a:off x="4993575" y="5448300"/>
            <a:ext cx="2321625" cy="32266"/>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stCxn id="8" idx="2"/>
            <a:endCxn id="10" idx="1"/>
          </p:cNvCxnSpPr>
          <p:nvPr/>
        </p:nvCxnSpPr>
        <p:spPr bwMode="auto">
          <a:xfrm rot="16200000" flipH="1">
            <a:off x="2608170" y="3215295"/>
            <a:ext cx="424934" cy="28980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a:stCxn id="28" idx="2"/>
            <a:endCxn id="10" idx="1"/>
          </p:cNvCxnSpPr>
          <p:nvPr/>
        </p:nvCxnSpPr>
        <p:spPr bwMode="auto">
          <a:xfrm rot="16200000" flipH="1">
            <a:off x="3315937" y="3923062"/>
            <a:ext cx="457200" cy="14502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a:stCxn id="29" idx="2"/>
            <a:endCxn id="10" idx="1"/>
          </p:cNvCxnSpPr>
          <p:nvPr/>
        </p:nvCxnSpPr>
        <p:spPr bwMode="auto">
          <a:xfrm rot="5400000">
            <a:off x="4725638" y="3963638"/>
            <a:ext cx="457200" cy="13691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a:stCxn id="30" idx="2"/>
            <a:endCxn id="10" idx="1"/>
          </p:cNvCxnSpPr>
          <p:nvPr/>
        </p:nvCxnSpPr>
        <p:spPr bwMode="auto">
          <a:xfrm rot="5400000">
            <a:off x="5411438" y="3277838"/>
            <a:ext cx="457200" cy="27407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8" name="TextBox 17"/>
          <p:cNvSpPr txBox="1"/>
          <p:nvPr/>
        </p:nvSpPr>
        <p:spPr>
          <a:xfrm>
            <a:off x="5334000" y="4953000"/>
            <a:ext cx="1600200" cy="461665"/>
          </a:xfrm>
          <a:prstGeom prst="rect">
            <a:avLst/>
          </a:prstGeom>
          <a:noFill/>
        </p:spPr>
        <p:txBody>
          <a:bodyPr wrap="square" rtlCol="0">
            <a:spAutoFit/>
          </a:bodyPr>
          <a:lstStyle/>
          <a:p>
            <a:r>
              <a:rPr lang="en-US" sz="2400" baseline="0" dirty="0" smtClean="0">
                <a:latin typeface="Calibri" pitchFamily="34" charset="0"/>
              </a:rPr>
              <a:t>Replication</a:t>
            </a:r>
            <a:endParaRPr lang="en-US" sz="2400" baseline="0" dirty="0">
              <a:latin typeface="Calibri" pitchFamily="34" charset="0"/>
            </a:endParaRPr>
          </a:p>
        </p:txBody>
      </p:sp>
      <p:sp>
        <p:nvSpPr>
          <p:cNvPr id="20" name="Rounded Rectangle 19"/>
          <p:cNvSpPr/>
          <p:nvPr/>
        </p:nvSpPr>
        <p:spPr bwMode="auto">
          <a:xfrm>
            <a:off x="3388425" y="1555472"/>
            <a:ext cx="1752600" cy="457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baseline="0" dirty="0" smtClean="0">
                <a:latin typeface="Calibri" pitchFamily="34" charset="0"/>
              </a:rPr>
              <a:t>Client Site</a:t>
            </a:r>
            <a:endParaRPr kumimoji="0" lang="en-US" sz="2400" b="1" i="0" u="none" strike="noStrike" cap="none" normalizeH="0" baseline="-25000" dirty="0" smtClean="0">
              <a:ln>
                <a:noFill/>
              </a:ln>
              <a:solidFill>
                <a:schemeClr val="tx1"/>
              </a:solidFill>
              <a:effectLst/>
              <a:latin typeface="Calibri" pitchFamily="34" charset="0"/>
            </a:endParaRPr>
          </a:p>
        </p:txBody>
      </p:sp>
      <p:cxnSp>
        <p:nvCxnSpPr>
          <p:cNvPr id="21" name="Straight Arrow Connector 20"/>
          <p:cNvCxnSpPr>
            <a:stCxn id="20" idx="2"/>
            <a:endCxn id="7" idx="0"/>
          </p:cNvCxnSpPr>
          <p:nvPr/>
        </p:nvCxnSpPr>
        <p:spPr bwMode="auto">
          <a:xfrm rot="16200000" flipH="1">
            <a:off x="4076303" y="2201094"/>
            <a:ext cx="381794" cy="4950"/>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a:stCxn id="7" idx="2"/>
            <a:endCxn id="30" idx="0"/>
          </p:cNvCxnSpPr>
          <p:nvPr/>
        </p:nvCxnSpPr>
        <p:spPr bwMode="auto">
          <a:xfrm rot="16200000" flipH="1">
            <a:off x="5427570" y="1693770"/>
            <a:ext cx="424934" cy="27407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a:stCxn id="7" idx="2"/>
            <a:endCxn id="29" idx="0"/>
          </p:cNvCxnSpPr>
          <p:nvPr/>
        </p:nvCxnSpPr>
        <p:spPr bwMode="auto">
          <a:xfrm rot="16200000" flipH="1">
            <a:off x="4741770" y="2379570"/>
            <a:ext cx="424934" cy="13691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a:stCxn id="7" idx="2"/>
            <a:endCxn id="28" idx="0"/>
          </p:cNvCxnSpPr>
          <p:nvPr/>
        </p:nvCxnSpPr>
        <p:spPr bwMode="auto">
          <a:xfrm rot="5400000">
            <a:off x="3332071" y="2338996"/>
            <a:ext cx="424934" cy="14502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38" name="Rounded Rectangle 37"/>
          <p:cNvSpPr/>
          <p:nvPr/>
        </p:nvSpPr>
        <p:spPr bwMode="auto">
          <a:xfrm>
            <a:off x="36576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cxnSp>
        <p:nvCxnSpPr>
          <p:cNvPr id="40" name="Straight Arrow Connector 39"/>
          <p:cNvCxnSpPr>
            <a:stCxn id="7" idx="2"/>
            <a:endCxn id="38" idx="0"/>
          </p:cNvCxnSpPr>
          <p:nvPr/>
        </p:nvCxnSpPr>
        <p:spPr bwMode="auto">
          <a:xfrm rot="5400000">
            <a:off x="4055971" y="3062896"/>
            <a:ext cx="424934" cy="24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48" name="Straight Arrow Connector 47"/>
          <p:cNvCxnSpPr>
            <a:stCxn id="38" idx="2"/>
            <a:endCxn id="10" idx="1"/>
          </p:cNvCxnSpPr>
          <p:nvPr/>
        </p:nvCxnSpPr>
        <p:spPr bwMode="auto">
          <a:xfrm rot="16200000" flipH="1">
            <a:off x="4039837" y="4646962"/>
            <a:ext cx="457200" cy="24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74" name="Rounded Rectangle 73"/>
          <p:cNvSpPr/>
          <p:nvPr/>
        </p:nvSpPr>
        <p:spPr bwMode="auto">
          <a:xfrm>
            <a:off x="1447800" y="1559625"/>
            <a:ext cx="1752600" cy="457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baseline="0" dirty="0" smtClean="0">
                <a:latin typeface="Calibri" pitchFamily="34" charset="0"/>
              </a:rPr>
              <a:t>Client Site</a:t>
            </a:r>
            <a:endParaRPr kumimoji="0" lang="en-US" sz="2400" b="1" i="0" u="none" strike="noStrike" cap="none" normalizeH="0" baseline="-25000" dirty="0" smtClean="0">
              <a:ln>
                <a:noFill/>
              </a:ln>
              <a:solidFill>
                <a:schemeClr val="tx1"/>
              </a:solidFill>
              <a:effectLst/>
              <a:latin typeface="Calibri" pitchFamily="34" charset="0"/>
            </a:endParaRPr>
          </a:p>
        </p:txBody>
      </p:sp>
      <p:cxnSp>
        <p:nvCxnSpPr>
          <p:cNvPr id="75" name="Straight Arrow Connector 74"/>
          <p:cNvCxnSpPr>
            <a:stCxn id="74" idx="2"/>
            <a:endCxn id="7" idx="0"/>
          </p:cNvCxnSpPr>
          <p:nvPr/>
        </p:nvCxnSpPr>
        <p:spPr bwMode="auto">
          <a:xfrm rot="16200000" flipH="1">
            <a:off x="3108067" y="1232857"/>
            <a:ext cx="377641" cy="19455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77" name="Rounded Rectangle 76"/>
          <p:cNvSpPr/>
          <p:nvPr/>
        </p:nvSpPr>
        <p:spPr bwMode="auto">
          <a:xfrm>
            <a:off x="5322125" y="1559625"/>
            <a:ext cx="1752600" cy="457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baseline="0" dirty="0" smtClean="0">
                <a:latin typeface="Calibri" pitchFamily="34" charset="0"/>
              </a:rPr>
              <a:t>Client Site</a:t>
            </a:r>
            <a:endParaRPr kumimoji="0" lang="en-US" sz="2400" b="1" i="0" u="none" strike="noStrike" cap="none" normalizeH="0" baseline="-25000" dirty="0" smtClean="0">
              <a:ln>
                <a:noFill/>
              </a:ln>
              <a:solidFill>
                <a:schemeClr val="tx1"/>
              </a:solidFill>
              <a:effectLst/>
              <a:latin typeface="Calibri" pitchFamily="34" charset="0"/>
            </a:endParaRPr>
          </a:p>
        </p:txBody>
      </p:sp>
      <p:cxnSp>
        <p:nvCxnSpPr>
          <p:cNvPr id="78" name="Straight Arrow Connector 77"/>
          <p:cNvCxnSpPr>
            <a:stCxn id="77" idx="2"/>
          </p:cNvCxnSpPr>
          <p:nvPr/>
        </p:nvCxnSpPr>
        <p:spPr bwMode="auto">
          <a:xfrm rot="5400000">
            <a:off x="5036375" y="1235775"/>
            <a:ext cx="381000" cy="1943100"/>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31" name="Footer Placeholder 30"/>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0-ppt_w/2"/>
                                          </p:val>
                                        </p:tav>
                                      </p:tavLst>
                                    </p:anim>
                                    <p:anim calcmode="lin" valueType="num">
                                      <p:cBhvr additive="base">
                                        <p:cTn id="7" dur="500"/>
                                        <p:tgtEl>
                                          <p:spTgt spid="10"/>
                                        </p:tgtEl>
                                        <p:attrNameLst>
                                          <p:attrName>ppt_y</p:attrName>
                                        </p:attrNameLst>
                                      </p:cBhvr>
                                      <p:tavLst>
                                        <p:tav tm="0">
                                          <p:val>
                                            <p:strVal val="ppt_y"/>
                                          </p:val>
                                        </p:tav>
                                        <p:tav tm="100000">
                                          <p:val>
                                            <p:strVal val="ppt_y"/>
                                          </p:val>
                                        </p:tav>
                                      </p:tavLst>
                                    </p:anim>
                                    <p:set>
                                      <p:cBhvr>
                                        <p:cTn id="8" dur="1" fill="hold">
                                          <p:stCondLst>
                                            <p:cond delay="499"/>
                                          </p:stCondLst>
                                        </p:cTn>
                                        <p:tgtEl>
                                          <p:spTgt spid="10"/>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500"/>
                                        <p:tgtEl>
                                          <p:spTgt spid="18"/>
                                        </p:tgtEl>
                                        <p:attrNameLst>
                                          <p:attrName>ppt_x</p:attrName>
                                        </p:attrNameLst>
                                      </p:cBhvr>
                                      <p:tavLst>
                                        <p:tav tm="0">
                                          <p:val>
                                            <p:strVal val="ppt_x"/>
                                          </p:val>
                                        </p:tav>
                                        <p:tav tm="100000">
                                          <p:val>
                                            <p:strVal val="0-ppt_w/2"/>
                                          </p:val>
                                        </p:tav>
                                      </p:tavLst>
                                    </p:anim>
                                    <p:anim calcmode="lin" valueType="num">
                                      <p:cBhvr additive="base">
                                        <p:cTn id="11" dur="500"/>
                                        <p:tgtEl>
                                          <p:spTgt spid="18"/>
                                        </p:tgtEl>
                                        <p:attrNameLst>
                                          <p:attrName>ppt_y</p:attrName>
                                        </p:attrNameLst>
                                      </p:cBhvr>
                                      <p:tavLst>
                                        <p:tav tm="0">
                                          <p:val>
                                            <p:strVal val="ppt_y"/>
                                          </p:val>
                                        </p:tav>
                                        <p:tav tm="100000">
                                          <p:val>
                                            <p:strVal val="ppt_y"/>
                                          </p:val>
                                        </p:tav>
                                      </p:tavLst>
                                    </p:anim>
                                    <p:set>
                                      <p:cBhvr>
                                        <p:cTn id="12" dur="1" fill="hold">
                                          <p:stCondLst>
                                            <p:cond delay="499"/>
                                          </p:stCondLst>
                                        </p:cTn>
                                        <p:tgtEl>
                                          <p:spTgt spid="18"/>
                                        </p:tgtEl>
                                        <p:attrNameLst>
                                          <p:attrName>style.visibility</p:attrName>
                                        </p:attrNameLst>
                                      </p:cBhvr>
                                      <p:to>
                                        <p:strVal val="hidden"/>
                                      </p:to>
                                    </p:set>
                                  </p:childTnLst>
                                </p:cTn>
                              </p:par>
                              <p:par>
                                <p:cTn id="13" presetID="2" presetClass="exit" presetSubtype="8" fill="hold" nodeType="withEffect">
                                  <p:stCondLst>
                                    <p:cond delay="0"/>
                                  </p:stCondLst>
                                  <p:childTnLst>
                                    <p:anim calcmode="lin" valueType="num">
                                      <p:cBhvr additive="base">
                                        <p:cTn id="14" dur="500"/>
                                        <p:tgtEl>
                                          <p:spTgt spid="12"/>
                                        </p:tgtEl>
                                        <p:attrNameLst>
                                          <p:attrName>ppt_x</p:attrName>
                                        </p:attrNameLst>
                                      </p:cBhvr>
                                      <p:tavLst>
                                        <p:tav tm="0">
                                          <p:val>
                                            <p:strVal val="ppt_x"/>
                                          </p:val>
                                        </p:tav>
                                        <p:tav tm="100000">
                                          <p:val>
                                            <p:strVal val="0-ppt_w/2"/>
                                          </p:val>
                                        </p:tav>
                                      </p:tavLst>
                                    </p:anim>
                                    <p:anim calcmode="lin" valueType="num">
                                      <p:cBhvr additive="base">
                                        <p:cTn id="15" dur="500"/>
                                        <p:tgtEl>
                                          <p:spTgt spid="12"/>
                                        </p:tgtEl>
                                        <p:attrNameLst>
                                          <p:attrName>ppt_y</p:attrName>
                                        </p:attrNameLst>
                                      </p:cBhvr>
                                      <p:tavLst>
                                        <p:tav tm="0">
                                          <p:val>
                                            <p:strVal val="ppt_y"/>
                                          </p:val>
                                        </p:tav>
                                        <p:tav tm="100000">
                                          <p:val>
                                            <p:strVal val="ppt_y"/>
                                          </p:val>
                                        </p:tav>
                                      </p:tavLst>
                                    </p:anim>
                                    <p:set>
                                      <p:cBhvr>
                                        <p:cTn id="16" dur="1" fill="hold">
                                          <p:stCondLst>
                                            <p:cond delay="499"/>
                                          </p:stCondLst>
                                        </p:cTn>
                                        <p:tgtEl>
                                          <p:spTgt spid="12"/>
                                        </p:tgtEl>
                                        <p:attrNameLst>
                                          <p:attrName>style.visibility</p:attrName>
                                        </p:attrNameLst>
                                      </p:cBhvr>
                                      <p:to>
                                        <p:strVal val="hidden"/>
                                      </p:to>
                                    </p:set>
                                  </p:childTnLst>
                                </p:cTn>
                              </p:par>
                              <p:par>
                                <p:cTn id="17" presetID="2" presetClass="exit" presetSubtype="8" fill="hold" grpId="0" nodeType="withEffect">
                                  <p:stCondLst>
                                    <p:cond delay="0"/>
                                  </p:stCondLst>
                                  <p:childTnLst>
                                    <p:anim calcmode="lin" valueType="num">
                                      <p:cBhvr additive="base">
                                        <p:cTn id="18" dur="500"/>
                                        <p:tgtEl>
                                          <p:spTgt spid="11"/>
                                        </p:tgtEl>
                                        <p:attrNameLst>
                                          <p:attrName>ppt_x</p:attrName>
                                        </p:attrNameLst>
                                      </p:cBhvr>
                                      <p:tavLst>
                                        <p:tav tm="0">
                                          <p:val>
                                            <p:strVal val="ppt_x"/>
                                          </p:val>
                                        </p:tav>
                                        <p:tav tm="100000">
                                          <p:val>
                                            <p:strVal val="0-ppt_w/2"/>
                                          </p:val>
                                        </p:tav>
                                      </p:tavLst>
                                    </p:anim>
                                    <p:anim calcmode="lin" valueType="num">
                                      <p:cBhvr additive="base">
                                        <p:cTn id="19" dur="500"/>
                                        <p:tgtEl>
                                          <p:spTgt spid="11"/>
                                        </p:tgtEl>
                                        <p:attrNameLst>
                                          <p:attrName>ppt_y</p:attrName>
                                        </p:attrNameLst>
                                      </p:cBhvr>
                                      <p:tavLst>
                                        <p:tav tm="0">
                                          <p:val>
                                            <p:strVal val="ppt_y"/>
                                          </p:val>
                                        </p:tav>
                                        <p:tav tm="100000">
                                          <p:val>
                                            <p:strVal val="ppt_y"/>
                                          </p:val>
                                        </p:tav>
                                      </p:tavLst>
                                    </p:anim>
                                    <p:set>
                                      <p:cBhvr>
                                        <p:cTn id="2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2402775" y="4876800"/>
            <a:ext cx="3733800" cy="1066800"/>
          </a:xfrm>
          <a:prstGeom prst="rect">
            <a:avLst/>
          </a:prstGeom>
          <a:effectLst>
            <a:glow rad="63500">
              <a:schemeClr val="accent5">
                <a:alpha val="45000"/>
                <a:satMod val="120000"/>
              </a:schemeClr>
            </a:glow>
            <a:innerShdw blurRad="63500" dist="50800" dir="16200000">
              <a:prstClr val="black">
                <a:alpha val="50000"/>
              </a:prstClr>
            </a:innerShd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4000" dirty="0" smtClean="0"/>
              <a:t>Key Value Stores</a:t>
            </a:r>
          </a:p>
        </p:txBody>
      </p:sp>
      <p:sp>
        <p:nvSpPr>
          <p:cNvPr id="28" name="Rounded Rectangle 27"/>
          <p:cNvSpPr/>
          <p:nvPr/>
        </p:nvSpPr>
        <p:spPr bwMode="auto">
          <a:xfrm>
            <a:off x="22098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Apache</a:t>
            </a:r>
          </a:p>
          <a:p>
            <a:pPr marL="0" marR="0" indent="0" algn="ctr" defTabSz="914400" rtl="0" eaLnBrk="1" fontAlgn="base" latinLnBrk="0" hangingPunct="1">
              <a:lnSpc>
                <a:spcPct val="100000"/>
              </a:lnSpc>
              <a:spcBef>
                <a:spcPct val="0"/>
              </a:spcBef>
              <a:spcAft>
                <a:spcPct val="0"/>
              </a:spcAft>
              <a:buClrTx/>
              <a:buSzTx/>
              <a:buFontTx/>
              <a:buNone/>
              <a:tabLst/>
            </a:pPr>
            <a:r>
              <a:rPr lang="en-US" sz="2200" b="1" dirty="0" smtClean="0">
                <a:solidFill>
                  <a:schemeClr val="bg1"/>
                </a:solidFill>
                <a:latin typeface="Calibri" pitchFamily="34" charset="0"/>
              </a:rPr>
              <a:t>+ </a:t>
            </a: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sp>
        <p:nvSpPr>
          <p:cNvPr id="29" name="Rounded Rectangle 28"/>
          <p:cNvSpPr/>
          <p:nvPr/>
        </p:nvSpPr>
        <p:spPr bwMode="auto">
          <a:xfrm>
            <a:off x="50292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Apache</a:t>
            </a:r>
          </a:p>
          <a:p>
            <a:pPr marL="0" marR="0" indent="0" algn="ctr" defTabSz="914400" rtl="0" eaLnBrk="1" fontAlgn="base" latinLnBrk="0" hangingPunct="1">
              <a:lnSpc>
                <a:spcPct val="100000"/>
              </a:lnSpc>
              <a:spcBef>
                <a:spcPct val="0"/>
              </a:spcBef>
              <a:spcAft>
                <a:spcPct val="0"/>
              </a:spcAft>
              <a:buClrTx/>
              <a:buSzTx/>
              <a:buFontTx/>
              <a:buNone/>
              <a:tabLst/>
            </a:pPr>
            <a:r>
              <a:rPr lang="en-US" sz="2200" b="1" dirty="0" smtClean="0">
                <a:solidFill>
                  <a:schemeClr val="bg1"/>
                </a:solidFill>
                <a:latin typeface="Calibri" pitchFamily="34" charset="0"/>
              </a:rPr>
              <a:t>+ </a:t>
            </a: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sp>
        <p:nvSpPr>
          <p:cNvPr id="30" name="Rounded Rectangle 29"/>
          <p:cNvSpPr/>
          <p:nvPr/>
        </p:nvSpPr>
        <p:spPr bwMode="auto">
          <a:xfrm>
            <a:off x="64008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Apache</a:t>
            </a:r>
          </a:p>
          <a:p>
            <a:pPr marL="0" marR="0" indent="0" algn="ctr" defTabSz="914400" rtl="0" eaLnBrk="1" fontAlgn="base" latinLnBrk="0" hangingPunct="1">
              <a:lnSpc>
                <a:spcPct val="100000"/>
              </a:lnSpc>
              <a:spcBef>
                <a:spcPct val="0"/>
              </a:spcBef>
              <a:spcAft>
                <a:spcPct val="0"/>
              </a:spcAft>
              <a:buClrTx/>
              <a:buSzTx/>
              <a:buFontTx/>
              <a:buNone/>
              <a:tabLst/>
            </a:pPr>
            <a:r>
              <a:rPr lang="en-US" sz="2200" b="1" dirty="0" smtClean="0">
                <a:solidFill>
                  <a:schemeClr val="bg1"/>
                </a:solidFill>
                <a:latin typeface="Calibri" pitchFamily="34" charset="0"/>
              </a:rPr>
              <a:t>+ </a:t>
            </a: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sp>
        <p:nvSpPr>
          <p:cNvPr id="6" name="Title 5"/>
          <p:cNvSpPr>
            <a:spLocks noGrp="1"/>
          </p:cNvSpPr>
          <p:nvPr>
            <p:ph type="title"/>
          </p:nvPr>
        </p:nvSpPr>
        <p:spPr/>
        <p:txBody>
          <a:bodyPr/>
          <a:lstStyle/>
          <a:p>
            <a:r>
              <a:rPr lang="en-US" dirty="0" smtClean="0"/>
              <a:t>Scaling in the Cloud</a:t>
            </a:r>
            <a:endParaRPr lang="en-US" dirty="0"/>
          </a:p>
        </p:txBody>
      </p:sp>
      <p:sp>
        <p:nvSpPr>
          <p:cNvPr id="7" name="Rounded Rectangle 6"/>
          <p:cNvSpPr/>
          <p:nvPr/>
        </p:nvSpPr>
        <p:spPr bwMode="auto">
          <a:xfrm>
            <a:off x="1716975" y="2394466"/>
            <a:ext cx="5105400" cy="457200"/>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tx1"/>
                </a:solidFill>
                <a:latin typeface="Calibri" pitchFamily="34" charset="0"/>
              </a:rPr>
              <a:t>Load Balancer (Proxy)</a:t>
            </a:r>
            <a:endParaRPr kumimoji="0" lang="en-US" sz="2200" b="1" i="0" u="none" strike="noStrike" cap="none" normalizeH="0" baseline="-25000" dirty="0" smtClean="0">
              <a:ln>
                <a:noFill/>
              </a:ln>
              <a:solidFill>
                <a:schemeClr val="tx1"/>
              </a:solidFill>
              <a:effectLst/>
              <a:latin typeface="Calibri" pitchFamily="34" charset="0"/>
            </a:endParaRPr>
          </a:p>
        </p:txBody>
      </p:sp>
      <p:sp>
        <p:nvSpPr>
          <p:cNvPr id="8" name="Rounded Rectangle 7"/>
          <p:cNvSpPr/>
          <p:nvPr/>
        </p:nvSpPr>
        <p:spPr bwMode="auto">
          <a:xfrm>
            <a:off x="762000" y="3308866"/>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Apache</a:t>
            </a:r>
          </a:p>
          <a:p>
            <a:pPr marL="0" marR="0" indent="0" algn="ctr" defTabSz="914400" rtl="0" eaLnBrk="1" fontAlgn="base" latinLnBrk="0" hangingPunct="1">
              <a:lnSpc>
                <a:spcPct val="100000"/>
              </a:lnSpc>
              <a:spcBef>
                <a:spcPct val="0"/>
              </a:spcBef>
              <a:spcAft>
                <a:spcPct val="0"/>
              </a:spcAft>
              <a:buClrTx/>
              <a:buSzTx/>
              <a:buFontTx/>
              <a:buNone/>
              <a:tabLst/>
            </a:pPr>
            <a:r>
              <a:rPr lang="en-US" sz="2200" b="1" dirty="0" smtClean="0">
                <a:solidFill>
                  <a:schemeClr val="bg1"/>
                </a:solidFill>
                <a:latin typeface="Calibri" pitchFamily="34" charset="0"/>
              </a:rPr>
              <a:t>+ </a:t>
            </a: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cxnSp>
        <p:nvCxnSpPr>
          <p:cNvPr id="9" name="Straight Arrow Connector 8"/>
          <p:cNvCxnSpPr>
            <a:stCxn id="7" idx="2"/>
            <a:endCxn id="8" idx="0"/>
          </p:cNvCxnSpPr>
          <p:nvPr/>
        </p:nvCxnSpPr>
        <p:spPr bwMode="auto">
          <a:xfrm rot="5400000">
            <a:off x="2592038" y="1631229"/>
            <a:ext cx="457200" cy="28980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stCxn id="8" idx="2"/>
            <a:endCxn id="32" idx="0"/>
          </p:cNvCxnSpPr>
          <p:nvPr/>
        </p:nvCxnSpPr>
        <p:spPr bwMode="auto">
          <a:xfrm rot="16200000" flipH="1">
            <a:off x="2608170" y="3215295"/>
            <a:ext cx="424934" cy="28980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a:stCxn id="28" idx="2"/>
            <a:endCxn id="32" idx="0"/>
          </p:cNvCxnSpPr>
          <p:nvPr/>
        </p:nvCxnSpPr>
        <p:spPr bwMode="auto">
          <a:xfrm rot="16200000" flipH="1">
            <a:off x="3315937" y="3923062"/>
            <a:ext cx="457200" cy="14502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a:stCxn id="29" idx="2"/>
            <a:endCxn id="32" idx="0"/>
          </p:cNvCxnSpPr>
          <p:nvPr/>
        </p:nvCxnSpPr>
        <p:spPr bwMode="auto">
          <a:xfrm rot="5400000">
            <a:off x="4725638" y="3963638"/>
            <a:ext cx="457200" cy="13691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a:stCxn id="30" idx="2"/>
            <a:endCxn id="32" idx="0"/>
          </p:cNvCxnSpPr>
          <p:nvPr/>
        </p:nvCxnSpPr>
        <p:spPr bwMode="auto">
          <a:xfrm rot="5400000">
            <a:off x="5411438" y="3277838"/>
            <a:ext cx="457200" cy="27407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20" name="Rounded Rectangle 19"/>
          <p:cNvSpPr/>
          <p:nvPr/>
        </p:nvSpPr>
        <p:spPr bwMode="auto">
          <a:xfrm>
            <a:off x="3388425" y="1555472"/>
            <a:ext cx="1752600" cy="457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baseline="0" dirty="0" smtClean="0">
                <a:latin typeface="Calibri" pitchFamily="34" charset="0"/>
              </a:rPr>
              <a:t>Client Site</a:t>
            </a:r>
            <a:endParaRPr kumimoji="0" lang="en-US" sz="2400" b="1" i="0" u="none" strike="noStrike" cap="none" normalizeH="0" baseline="-25000" dirty="0" smtClean="0">
              <a:ln>
                <a:noFill/>
              </a:ln>
              <a:solidFill>
                <a:schemeClr val="tx1"/>
              </a:solidFill>
              <a:effectLst/>
              <a:latin typeface="Calibri" pitchFamily="34" charset="0"/>
            </a:endParaRPr>
          </a:p>
        </p:txBody>
      </p:sp>
      <p:cxnSp>
        <p:nvCxnSpPr>
          <p:cNvPr id="21" name="Straight Arrow Connector 20"/>
          <p:cNvCxnSpPr>
            <a:stCxn id="20" idx="2"/>
            <a:endCxn id="7" idx="0"/>
          </p:cNvCxnSpPr>
          <p:nvPr/>
        </p:nvCxnSpPr>
        <p:spPr bwMode="auto">
          <a:xfrm rot="16200000" flipH="1">
            <a:off x="4076303" y="2201094"/>
            <a:ext cx="381794" cy="4950"/>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a:stCxn id="7" idx="2"/>
            <a:endCxn id="30" idx="0"/>
          </p:cNvCxnSpPr>
          <p:nvPr/>
        </p:nvCxnSpPr>
        <p:spPr bwMode="auto">
          <a:xfrm rot="16200000" flipH="1">
            <a:off x="5427570" y="1693770"/>
            <a:ext cx="424934" cy="27407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a:stCxn id="7" idx="2"/>
            <a:endCxn id="29" idx="0"/>
          </p:cNvCxnSpPr>
          <p:nvPr/>
        </p:nvCxnSpPr>
        <p:spPr bwMode="auto">
          <a:xfrm rot="16200000" flipH="1">
            <a:off x="4741770" y="2379570"/>
            <a:ext cx="424934" cy="136912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27" name="Straight Arrow Connector 26"/>
          <p:cNvCxnSpPr>
            <a:stCxn id="7" idx="2"/>
            <a:endCxn id="28" idx="0"/>
          </p:cNvCxnSpPr>
          <p:nvPr/>
        </p:nvCxnSpPr>
        <p:spPr bwMode="auto">
          <a:xfrm rot="5400000">
            <a:off x="3332071" y="2338996"/>
            <a:ext cx="424934" cy="14502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38" name="Rounded Rectangle 37"/>
          <p:cNvSpPr/>
          <p:nvPr/>
        </p:nvSpPr>
        <p:spPr bwMode="auto">
          <a:xfrm>
            <a:off x="3657600" y="3276600"/>
            <a:ext cx="1219200" cy="11430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b="1" baseline="0" dirty="0" smtClean="0">
                <a:solidFill>
                  <a:schemeClr val="bg1"/>
                </a:solidFill>
                <a:latin typeface="Calibri" pitchFamily="34" charset="0"/>
              </a:rPr>
              <a:t>Apache</a:t>
            </a:r>
          </a:p>
          <a:p>
            <a:pPr marL="0" marR="0" indent="0" algn="ctr" defTabSz="914400" rtl="0" eaLnBrk="1" fontAlgn="base" latinLnBrk="0" hangingPunct="1">
              <a:lnSpc>
                <a:spcPct val="100000"/>
              </a:lnSpc>
              <a:spcBef>
                <a:spcPct val="0"/>
              </a:spcBef>
              <a:spcAft>
                <a:spcPct val="0"/>
              </a:spcAft>
              <a:buClrTx/>
              <a:buSzTx/>
              <a:buFontTx/>
              <a:buNone/>
              <a:tabLst/>
            </a:pPr>
            <a:r>
              <a:rPr lang="en-US" sz="2200" b="1" dirty="0" smtClean="0">
                <a:solidFill>
                  <a:schemeClr val="bg1"/>
                </a:solidFill>
                <a:latin typeface="Calibri" pitchFamily="34" charset="0"/>
              </a:rPr>
              <a:t>+ </a:t>
            </a:r>
            <a:r>
              <a:rPr lang="en-US" sz="2200" b="1" baseline="0" dirty="0" smtClean="0">
                <a:solidFill>
                  <a:schemeClr val="bg1"/>
                </a:solidFill>
                <a:latin typeface="Calibri" pitchFamily="34" charset="0"/>
              </a:rPr>
              <a:t>App Server</a:t>
            </a:r>
            <a:endParaRPr kumimoji="0" lang="en-US" sz="2200" b="1" i="0" u="none" strike="noStrike" cap="none" normalizeH="0" baseline="-25000" dirty="0" smtClean="0">
              <a:ln>
                <a:noFill/>
              </a:ln>
              <a:solidFill>
                <a:schemeClr val="bg1"/>
              </a:solidFill>
              <a:effectLst/>
              <a:latin typeface="Calibri" pitchFamily="34" charset="0"/>
            </a:endParaRPr>
          </a:p>
        </p:txBody>
      </p:sp>
      <p:cxnSp>
        <p:nvCxnSpPr>
          <p:cNvPr id="40" name="Straight Arrow Connector 39"/>
          <p:cNvCxnSpPr>
            <a:stCxn id="7" idx="2"/>
            <a:endCxn id="38" idx="0"/>
          </p:cNvCxnSpPr>
          <p:nvPr/>
        </p:nvCxnSpPr>
        <p:spPr bwMode="auto">
          <a:xfrm rot="5400000">
            <a:off x="4055971" y="3062896"/>
            <a:ext cx="424934" cy="24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48" name="Straight Arrow Connector 47"/>
          <p:cNvCxnSpPr>
            <a:stCxn id="38" idx="2"/>
            <a:endCxn id="32" idx="0"/>
          </p:cNvCxnSpPr>
          <p:nvPr/>
        </p:nvCxnSpPr>
        <p:spPr bwMode="auto">
          <a:xfrm rot="16200000" flipH="1">
            <a:off x="4039837" y="4646962"/>
            <a:ext cx="457200" cy="24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74" name="Rounded Rectangle 73"/>
          <p:cNvSpPr/>
          <p:nvPr/>
        </p:nvSpPr>
        <p:spPr bwMode="auto">
          <a:xfrm>
            <a:off x="1447800" y="1559625"/>
            <a:ext cx="1752600" cy="457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baseline="0" dirty="0" smtClean="0">
                <a:latin typeface="Calibri" pitchFamily="34" charset="0"/>
              </a:rPr>
              <a:t>Client Site</a:t>
            </a:r>
            <a:endParaRPr kumimoji="0" lang="en-US" sz="2400" b="1" i="0" u="none" strike="noStrike" cap="none" normalizeH="0" baseline="-25000" dirty="0" smtClean="0">
              <a:ln>
                <a:noFill/>
              </a:ln>
              <a:solidFill>
                <a:schemeClr val="tx1"/>
              </a:solidFill>
              <a:effectLst/>
              <a:latin typeface="Calibri" pitchFamily="34" charset="0"/>
            </a:endParaRPr>
          </a:p>
        </p:txBody>
      </p:sp>
      <p:cxnSp>
        <p:nvCxnSpPr>
          <p:cNvPr id="75" name="Straight Arrow Connector 74"/>
          <p:cNvCxnSpPr>
            <a:stCxn id="74" idx="2"/>
            <a:endCxn id="7" idx="0"/>
          </p:cNvCxnSpPr>
          <p:nvPr/>
        </p:nvCxnSpPr>
        <p:spPr bwMode="auto">
          <a:xfrm rot="16200000" flipH="1">
            <a:off x="3108067" y="1232857"/>
            <a:ext cx="377641" cy="19455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77" name="Rounded Rectangle 76"/>
          <p:cNvSpPr/>
          <p:nvPr/>
        </p:nvSpPr>
        <p:spPr bwMode="auto">
          <a:xfrm>
            <a:off x="5322125" y="1559625"/>
            <a:ext cx="1752600" cy="4572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b="1" baseline="0" dirty="0" smtClean="0">
                <a:latin typeface="Calibri" pitchFamily="34" charset="0"/>
              </a:rPr>
              <a:t>Client Site</a:t>
            </a:r>
            <a:endParaRPr kumimoji="0" lang="en-US" sz="2400" b="1" i="0" u="none" strike="noStrike" cap="none" normalizeH="0" baseline="-25000" dirty="0" smtClean="0">
              <a:ln>
                <a:noFill/>
              </a:ln>
              <a:solidFill>
                <a:schemeClr val="tx1"/>
              </a:solidFill>
              <a:effectLst/>
              <a:latin typeface="Calibri" pitchFamily="34" charset="0"/>
            </a:endParaRPr>
          </a:p>
        </p:txBody>
      </p:sp>
      <p:cxnSp>
        <p:nvCxnSpPr>
          <p:cNvPr id="78" name="Straight Arrow Connector 77"/>
          <p:cNvCxnSpPr>
            <a:stCxn id="77" idx="2"/>
          </p:cNvCxnSpPr>
          <p:nvPr/>
        </p:nvCxnSpPr>
        <p:spPr bwMode="auto">
          <a:xfrm rot="5400000">
            <a:off x="5036375" y="1235775"/>
            <a:ext cx="381000" cy="1943100"/>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pic>
        <p:nvPicPr>
          <p:cNvPr id="6148" name="Picture 4"/>
          <p:cNvPicPr>
            <a:picLocks noChangeAspect="1" noChangeArrowheads="1"/>
          </p:cNvPicPr>
          <p:nvPr/>
        </p:nvPicPr>
        <p:blipFill>
          <a:blip r:embed="rId3" cstate="print"/>
          <a:srcRect/>
          <a:stretch>
            <a:fillRect/>
          </a:stretch>
        </p:blipFill>
        <p:spPr bwMode="auto">
          <a:xfrm>
            <a:off x="1219200" y="5127175"/>
            <a:ext cx="990755" cy="671512"/>
          </a:xfrm>
          <a:prstGeom prst="rect">
            <a:avLst/>
          </a:prstGeom>
          <a:noFill/>
          <a:ln w="9525">
            <a:noFill/>
            <a:miter lim="800000"/>
            <a:headEnd/>
            <a:tailEnd/>
          </a:ln>
        </p:spPr>
      </p:pic>
      <p:sp>
        <p:nvSpPr>
          <p:cNvPr id="33" name="Footer Placeholder 32"/>
          <p:cNvSpPr>
            <a:spLocks noGrp="1"/>
          </p:cNvSpPr>
          <p:nvPr>
            <p:ph type="ftr" sz="quarter" idx="11"/>
          </p:nvPr>
        </p:nvSpPr>
        <p:spPr/>
        <p:txBody>
          <a:bodyPr/>
          <a:lstStyle/>
          <a:p>
            <a:r>
              <a:rPr lang="en-US" smtClean="0"/>
              <a:t>VLDB 2010 Tutorial</a:t>
            </a:r>
            <a:endParaRPr lang="en-US"/>
          </a:p>
        </p:txBody>
      </p:sp>
      <p:pic>
        <p:nvPicPr>
          <p:cNvPr id="1026" name="Picture 2"/>
          <p:cNvPicPr>
            <a:picLocks noChangeAspect="1" noChangeArrowheads="1"/>
          </p:cNvPicPr>
          <p:nvPr/>
        </p:nvPicPr>
        <p:blipFill>
          <a:blip r:embed="rId4" cstate="print"/>
          <a:srcRect/>
          <a:stretch>
            <a:fillRect/>
          </a:stretch>
        </p:blipFill>
        <p:spPr bwMode="auto">
          <a:xfrm>
            <a:off x="6324600" y="5181600"/>
            <a:ext cx="2228850" cy="615704"/>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3429000" y="6019800"/>
            <a:ext cx="1643062" cy="681454"/>
          </a:xfrm>
          <a:prstGeom prst="rect">
            <a:avLst/>
          </a:prstGeom>
          <a:noFill/>
          <a:ln w="9525">
            <a:noFill/>
            <a:miter lim="800000"/>
            <a:headEnd/>
            <a:tailEnd/>
          </a:ln>
        </p:spPr>
      </p:pic>
      <p:sp>
        <p:nvSpPr>
          <p:cNvPr id="52" name="TextBox 51"/>
          <p:cNvSpPr txBox="1"/>
          <p:nvPr/>
        </p:nvSpPr>
        <p:spPr>
          <a:xfrm>
            <a:off x="1447800" y="4800600"/>
            <a:ext cx="6477000" cy="1754326"/>
          </a:xfrm>
          <a:prstGeom prst="rect">
            <a:avLst/>
          </a:prstGeom>
          <a:solidFill>
            <a:schemeClr val="accent2">
              <a:lumMod val="75000"/>
            </a:schemeClr>
          </a:solidFill>
          <a:effectLst>
            <a:glow rad="1397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wrap="square" rtlCol="0" anchor="ctr">
            <a:spAutoFit/>
          </a:bodyPr>
          <a:lstStyle/>
          <a:p>
            <a:pPr algn="ctr"/>
            <a:r>
              <a:rPr lang="en-US" sz="3600" b="1" dirty="0" smtClean="0"/>
              <a:t>Scalable and Elastic,</a:t>
            </a:r>
          </a:p>
          <a:p>
            <a:pPr algn="ctr"/>
            <a:r>
              <a:rPr lang="en-US" sz="3600" b="1" dirty="0" smtClean="0"/>
              <a:t>but limited consistency and operational flexibility</a:t>
            </a:r>
            <a:endParaRPr lang="en-US" sz="3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1+#ppt_w/2"/>
                                          </p:val>
                                        </p:tav>
                                        <p:tav tm="100000">
                                          <p:val>
                                            <p:strVal val="#ppt_x"/>
                                          </p:val>
                                        </p:tav>
                                      </p:tavLst>
                                    </p:anim>
                                    <p:anim calcmode="lin" valueType="num">
                                      <p:cBhvr additive="base">
                                        <p:cTn id="12" dur="500" fill="hold"/>
                                        <p:tgtEl>
                                          <p:spTgt spid="102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anim calcmode="lin" valueType="num">
                                      <p:cBhvr additive="base">
                                        <p:cTn id="15" dur="500" fill="hold"/>
                                        <p:tgtEl>
                                          <p:spTgt spid="1027"/>
                                        </p:tgtEl>
                                        <p:attrNameLst>
                                          <p:attrName>ppt_x</p:attrName>
                                        </p:attrNameLst>
                                      </p:cBhvr>
                                      <p:tavLst>
                                        <p:tav tm="0">
                                          <p:val>
                                            <p:strVal val="1+#ppt_w/2"/>
                                          </p:val>
                                        </p:tav>
                                        <p:tav tm="100000">
                                          <p:val>
                                            <p:strVal val="#ppt_x"/>
                                          </p:val>
                                        </p:tav>
                                      </p:tavLst>
                                    </p:anim>
                                    <p:anim calcmode="lin" valueType="num">
                                      <p:cBhvr additive="base">
                                        <p:cTn id="16" dur="500" fill="hold"/>
                                        <p:tgtEl>
                                          <p:spTgt spid="102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additive="base">
                                        <p:cTn id="19" dur="500" fill="hold"/>
                                        <p:tgtEl>
                                          <p:spTgt spid="6148"/>
                                        </p:tgtEl>
                                        <p:attrNameLst>
                                          <p:attrName>ppt_x</p:attrName>
                                        </p:attrNameLst>
                                      </p:cBhvr>
                                      <p:tavLst>
                                        <p:tav tm="0">
                                          <p:val>
                                            <p:strVal val="1+#ppt_w/2"/>
                                          </p:val>
                                        </p:tav>
                                        <p:tav tm="100000">
                                          <p:val>
                                            <p:strVal val="#ppt_x"/>
                                          </p:val>
                                        </p:tav>
                                      </p:tavLst>
                                    </p:anim>
                                    <p:anim calcmode="lin" valueType="num">
                                      <p:cBhvr additive="base">
                                        <p:cTn id="20" dur="500" fill="hold"/>
                                        <p:tgtEl>
                                          <p:spTgt spid="614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smtClean="0"/>
              <a:t>What is Cloud Computing?</a:t>
            </a:r>
          </a:p>
        </p:txBody>
      </p:sp>
      <p:sp>
        <p:nvSpPr>
          <p:cNvPr id="19459" name="Content Placeholder 2"/>
          <p:cNvSpPr>
            <a:spLocks noGrp="1"/>
          </p:cNvSpPr>
          <p:nvPr>
            <p:ph idx="1"/>
          </p:nvPr>
        </p:nvSpPr>
        <p:spPr>
          <a:xfrm>
            <a:off x="457200" y="1600200"/>
            <a:ext cx="8534400" cy="5029200"/>
          </a:xfrm>
        </p:spPr>
        <p:txBody>
          <a:bodyPr>
            <a:normAutofit fontScale="92500" lnSpcReduction="10000"/>
          </a:bodyPr>
          <a:lstStyle/>
          <a:p>
            <a:r>
              <a:rPr lang="en-US" dirty="0" smtClean="0"/>
              <a:t>Old idea: Software as a Service (</a:t>
            </a:r>
            <a:r>
              <a:rPr lang="en-US" dirty="0" err="1" smtClean="0"/>
              <a:t>SaaS</a:t>
            </a:r>
            <a:r>
              <a:rPr lang="en-US" dirty="0" smtClean="0"/>
              <a:t>)</a:t>
            </a:r>
          </a:p>
          <a:p>
            <a:pPr lvl="1"/>
            <a:r>
              <a:rPr lang="en-US" dirty="0" smtClean="0"/>
              <a:t>Def: delivering applications over the Internet</a:t>
            </a:r>
          </a:p>
          <a:p>
            <a:pPr lvl="1">
              <a:buNone/>
            </a:pPr>
            <a:endParaRPr lang="en-US" dirty="0" smtClean="0"/>
          </a:p>
          <a:p>
            <a:r>
              <a:rPr lang="en-US" dirty="0" smtClean="0"/>
              <a:t>Recently: “[Hardware, Infrastructure, Platform] as a service”</a:t>
            </a:r>
          </a:p>
          <a:p>
            <a:pPr lvl="1"/>
            <a:r>
              <a:rPr lang="en-US" dirty="0" smtClean="0"/>
              <a:t>Poorly defined so we avoid </a:t>
            </a:r>
            <a:r>
              <a:rPr lang="en-US" i="1" dirty="0" smtClean="0"/>
              <a:t>all </a:t>
            </a:r>
            <a:r>
              <a:rPr lang="en-US" dirty="0" smtClean="0"/>
              <a:t>“X as a service”</a:t>
            </a:r>
          </a:p>
          <a:p>
            <a:pPr lvl="1">
              <a:buNone/>
            </a:pPr>
            <a:endParaRPr lang="en-US" dirty="0" smtClean="0"/>
          </a:p>
          <a:p>
            <a:r>
              <a:rPr lang="en-US" dirty="0" smtClean="0"/>
              <a:t>Utility Computing: pay-as-you-go computing</a:t>
            </a:r>
          </a:p>
          <a:p>
            <a:pPr lvl="1"/>
            <a:r>
              <a:rPr lang="en-US" dirty="0" smtClean="0"/>
              <a:t>Illusion of infinite resources</a:t>
            </a:r>
          </a:p>
          <a:p>
            <a:pPr lvl="1"/>
            <a:r>
              <a:rPr lang="en-US" dirty="0" smtClean="0"/>
              <a:t>No up-front cost</a:t>
            </a:r>
          </a:p>
          <a:p>
            <a:pPr lvl="1"/>
            <a:r>
              <a:rPr lang="en-US" dirty="0" smtClean="0"/>
              <a:t>Fine-grained billing (e.g. hourly) </a:t>
            </a:r>
          </a:p>
        </p:txBody>
      </p:sp>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Chatter</a:t>
            </a:r>
            <a:endParaRPr lang="en-US" dirty="0"/>
          </a:p>
        </p:txBody>
      </p:sp>
      <p:pic>
        <p:nvPicPr>
          <p:cNvPr id="4" name="Picture 3" descr="Picture 1.png"/>
          <p:cNvPicPr>
            <a:picLocks noChangeAspect="1"/>
          </p:cNvPicPr>
          <p:nvPr/>
        </p:nvPicPr>
        <p:blipFill>
          <a:blip r:embed="rId3" cstate="print"/>
          <a:stretch>
            <a:fillRect/>
          </a:stretch>
        </p:blipFill>
        <p:spPr>
          <a:xfrm>
            <a:off x="457200" y="1772883"/>
            <a:ext cx="8305800" cy="4780317"/>
          </a:xfrm>
          <a:prstGeom prst="rect">
            <a:avLst/>
          </a:prstGeom>
        </p:spPr>
      </p:pic>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ou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BLOG Wisdom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“If you want vast, on-demand scalability, you need a non-relational database.” Since  scalability requirements:</a:t>
            </a:r>
          </a:p>
          <a:p>
            <a:pPr lvl="1"/>
            <a:r>
              <a:rPr lang="en-US" dirty="0" smtClean="0"/>
              <a:t>Can change very quickly and,</a:t>
            </a:r>
          </a:p>
          <a:p>
            <a:pPr lvl="1"/>
            <a:r>
              <a:rPr lang="en-US" dirty="0" smtClean="0"/>
              <a:t>Can grow very rapidly. </a:t>
            </a:r>
          </a:p>
          <a:p>
            <a:pPr lvl="1">
              <a:buNone/>
            </a:pPr>
            <a:endParaRPr lang="en-US" dirty="0" smtClean="0"/>
          </a:p>
          <a:p>
            <a:r>
              <a:rPr lang="en-US" dirty="0" smtClean="0"/>
              <a:t>Difficult to manage with a single in-house RDBMS server. </a:t>
            </a:r>
          </a:p>
          <a:p>
            <a:pPr>
              <a:buNone/>
            </a:pPr>
            <a:endParaRPr lang="en-US" dirty="0" smtClean="0"/>
          </a:p>
          <a:p>
            <a:r>
              <a:rPr lang="en-US" dirty="0" smtClean="0"/>
              <a:t>Although RDBMS scale well:</a:t>
            </a:r>
          </a:p>
          <a:p>
            <a:pPr lvl="1"/>
            <a:r>
              <a:rPr lang="en-US" dirty="0" smtClean="0"/>
              <a:t>When limited to a single node.</a:t>
            </a:r>
          </a:p>
          <a:p>
            <a:pPr lvl="1"/>
            <a:r>
              <a:rPr lang="en-US" dirty="0" smtClean="0"/>
              <a:t>Overwhelming complexity to scale on multiple server  nodes. </a:t>
            </a:r>
            <a:endParaRPr lang="en-US" dirty="0"/>
          </a:p>
        </p:txBody>
      </p:sp>
      <p:sp>
        <p:nvSpPr>
          <p:cNvPr id="5" name="Footer Placeholder 4"/>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NoSQL</a:t>
            </a:r>
            <a:r>
              <a:rPr lang="en-US" dirty="0" smtClean="0"/>
              <a:t>” movement</a:t>
            </a:r>
            <a:endParaRPr lang="en-US" dirty="0"/>
          </a:p>
        </p:txBody>
      </p:sp>
      <p:sp>
        <p:nvSpPr>
          <p:cNvPr id="3" name="Content Placeholder 2"/>
          <p:cNvSpPr>
            <a:spLocks noGrp="1"/>
          </p:cNvSpPr>
          <p:nvPr>
            <p:ph sz="quarter" idx="1"/>
          </p:nvPr>
        </p:nvSpPr>
        <p:spPr/>
        <p:txBody>
          <a:bodyPr>
            <a:normAutofit fontScale="85000" lnSpcReduction="20000"/>
          </a:bodyPr>
          <a:lstStyle/>
          <a:p>
            <a:r>
              <a:rPr lang="en-US" dirty="0" smtClean="0"/>
              <a:t>Initially used for: </a:t>
            </a:r>
            <a:r>
              <a:rPr lang="en-US" i="1" dirty="0" smtClean="0"/>
              <a:t>“Open-Source relational database that did not expose SQL interface”</a:t>
            </a:r>
          </a:p>
          <a:p>
            <a:pPr>
              <a:buNone/>
            </a:pPr>
            <a:endParaRPr lang="en-US" i="1" dirty="0" smtClean="0"/>
          </a:p>
          <a:p>
            <a:r>
              <a:rPr lang="en-US" dirty="0" smtClean="0"/>
              <a:t>Popularly used for: “</a:t>
            </a:r>
            <a:r>
              <a:rPr lang="en-US" i="1" dirty="0" smtClean="0"/>
              <a:t>non-relational, distributed data stores that often did not attempt to provide ACID guarantees</a:t>
            </a:r>
            <a:r>
              <a:rPr lang="en-US" dirty="0" smtClean="0"/>
              <a:t>”</a:t>
            </a:r>
          </a:p>
          <a:p>
            <a:pPr>
              <a:buNone/>
            </a:pPr>
            <a:endParaRPr lang="en-US" dirty="0" smtClean="0"/>
          </a:p>
          <a:p>
            <a:r>
              <a:rPr lang="en-US" dirty="0" smtClean="0"/>
              <a:t>Gained widespread popularity through a number of open source projects</a:t>
            </a:r>
          </a:p>
          <a:p>
            <a:pPr lvl="1"/>
            <a:r>
              <a:rPr lang="en-US" dirty="0" err="1" smtClean="0"/>
              <a:t>HBase</a:t>
            </a:r>
            <a:r>
              <a:rPr lang="en-US" dirty="0" smtClean="0"/>
              <a:t>, Cassandra, </a:t>
            </a:r>
            <a:r>
              <a:rPr lang="en-US" dirty="0" err="1" smtClean="0"/>
              <a:t>Voldemort</a:t>
            </a:r>
            <a:r>
              <a:rPr lang="en-US" dirty="0" smtClean="0"/>
              <a:t>, </a:t>
            </a:r>
            <a:r>
              <a:rPr lang="en-US" dirty="0" err="1" smtClean="0"/>
              <a:t>MongDB</a:t>
            </a:r>
            <a:r>
              <a:rPr lang="en-US" dirty="0" smtClean="0"/>
              <a:t>, …</a:t>
            </a:r>
          </a:p>
          <a:p>
            <a:pPr lvl="1">
              <a:buNone/>
            </a:pPr>
            <a:endParaRPr lang="en-US" dirty="0" smtClean="0"/>
          </a:p>
          <a:p>
            <a:r>
              <a:rPr lang="en-US" dirty="0" smtClean="0"/>
              <a:t>Scale-out, elasticity, flexible data model, high availability</a:t>
            </a:r>
            <a:endParaRPr lang="en-US" dirty="0"/>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r>
              <a:rPr lang="en-US" dirty="0" smtClean="0"/>
              <a:t> has no relation with SQL</a:t>
            </a:r>
            <a:br>
              <a:rPr lang="en-US" dirty="0" smtClean="0"/>
            </a:br>
            <a:r>
              <a:rPr lang="en-US" sz="2400" dirty="0" smtClean="0"/>
              <a:t>- </a:t>
            </a:r>
            <a:r>
              <a:rPr lang="en-US" sz="2400" dirty="0" err="1" smtClean="0"/>
              <a:t>Micheal</a:t>
            </a:r>
            <a:r>
              <a:rPr lang="en-US" sz="2400" dirty="0" smtClean="0"/>
              <a:t> </a:t>
            </a:r>
            <a:r>
              <a:rPr lang="en-US" sz="2400" dirty="0" err="1" smtClean="0"/>
              <a:t>Stonebraker</a:t>
            </a:r>
            <a:r>
              <a:rPr lang="en-US" sz="2400" dirty="0" smtClean="0"/>
              <a:t> </a:t>
            </a:r>
            <a:r>
              <a:rPr lang="en-US" sz="2400" dirty="0" smtClean="0">
                <a:hlinkClick r:id="rId3"/>
              </a:rPr>
              <a:t>[CACM Blog]</a:t>
            </a:r>
            <a:endParaRPr lang="en-US" sz="2400" dirty="0"/>
          </a:p>
        </p:txBody>
      </p:sp>
      <p:sp>
        <p:nvSpPr>
          <p:cNvPr id="3" name="Content Placeholder 2"/>
          <p:cNvSpPr>
            <a:spLocks noGrp="1"/>
          </p:cNvSpPr>
          <p:nvPr>
            <p:ph sz="quarter" idx="1"/>
          </p:nvPr>
        </p:nvSpPr>
        <p:spPr/>
        <p:txBody>
          <a:bodyPr/>
          <a:lstStyle/>
          <a:p>
            <a:r>
              <a:rPr lang="en-US" dirty="0" smtClean="0"/>
              <a:t>Term heavily used (and abused)</a:t>
            </a:r>
          </a:p>
          <a:p>
            <a:r>
              <a:rPr lang="en-US" dirty="0" smtClean="0"/>
              <a:t>Scalability and performance bottleneck not inherent to SQL</a:t>
            </a:r>
          </a:p>
          <a:p>
            <a:pPr lvl="1"/>
            <a:r>
              <a:rPr lang="en-US" dirty="0" smtClean="0"/>
              <a:t>Scale-out, auto-partitioning, self-manageability can be achieved with SQL</a:t>
            </a:r>
          </a:p>
          <a:p>
            <a:r>
              <a:rPr lang="en-US" dirty="0" smtClean="0"/>
              <a:t>Different implementations of SQL engine for different application needs</a:t>
            </a:r>
          </a:p>
          <a:p>
            <a:r>
              <a:rPr lang="en-US" dirty="0" smtClean="0"/>
              <a:t>SQL provides flexibility, portability</a:t>
            </a:r>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 to Not Only SQL</a:t>
            </a:r>
            <a:endParaRPr lang="en-US" dirty="0"/>
          </a:p>
        </p:txBody>
      </p:sp>
      <p:sp>
        <p:nvSpPr>
          <p:cNvPr id="3" name="Content Placeholder 2"/>
          <p:cNvSpPr>
            <a:spLocks noGrp="1"/>
          </p:cNvSpPr>
          <p:nvPr>
            <p:ph sz="quarter" idx="1"/>
          </p:nvPr>
        </p:nvSpPr>
        <p:spPr/>
        <p:txBody>
          <a:bodyPr/>
          <a:lstStyle/>
          <a:p>
            <a:r>
              <a:rPr lang="en-US" dirty="0" smtClean="0"/>
              <a:t>Recently re-christened</a:t>
            </a:r>
          </a:p>
          <a:p>
            <a:r>
              <a:rPr lang="en-US" dirty="0" smtClean="0"/>
              <a:t>Encompass a broad category of “structured” storage solutions</a:t>
            </a:r>
          </a:p>
          <a:p>
            <a:pPr lvl="1"/>
            <a:r>
              <a:rPr lang="en-US" dirty="0" smtClean="0"/>
              <a:t>RDBMS is a subset</a:t>
            </a:r>
          </a:p>
          <a:p>
            <a:pPr lvl="1"/>
            <a:r>
              <a:rPr lang="en-US" dirty="0" smtClean="0"/>
              <a:t>Key Value stores</a:t>
            </a:r>
          </a:p>
          <a:p>
            <a:pPr lvl="1"/>
            <a:r>
              <a:rPr lang="en-US" dirty="0" smtClean="0"/>
              <a:t>Document stores</a:t>
            </a:r>
          </a:p>
          <a:p>
            <a:pPr lvl="1"/>
            <a:r>
              <a:rPr lang="en-US" dirty="0" smtClean="0"/>
              <a:t>Graph database</a:t>
            </a:r>
          </a:p>
          <a:p>
            <a:r>
              <a:rPr lang="en-US" dirty="0" smtClean="0"/>
              <a:t>The debate for correct characterization continues</a:t>
            </a:r>
            <a:endParaRPr lang="en-US" dirty="0"/>
          </a:p>
        </p:txBody>
      </p:sp>
      <p:sp>
        <p:nvSpPr>
          <p:cNvPr id="5" name="Footer Placeholder 4"/>
          <p:cNvSpPr>
            <a:spLocks noGrp="1"/>
          </p:cNvSpPr>
          <p:nvPr>
            <p:ph type="ftr" sz="quarter" idx="11"/>
          </p:nvPr>
        </p:nvSpPr>
        <p:spPr/>
        <p:txBody>
          <a:bodyPr/>
          <a:lstStyle/>
          <a:p>
            <a:r>
              <a:rPr lang="en-US" smtClean="0"/>
              <a:t>VLDB 2010 Tutorial</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534400" cy="944562"/>
          </a:xfrm>
        </p:spPr>
        <p:txBody>
          <a:bodyPr>
            <a:normAutofit fontScale="90000"/>
          </a:bodyPr>
          <a:lstStyle/>
          <a:p>
            <a:r>
              <a:rPr lang="en-US" sz="4000" dirty="0" smtClean="0"/>
              <a:t>Cloud Data Management Desiderata</a:t>
            </a:r>
            <a:br>
              <a:rPr lang="en-US" sz="4000" dirty="0" smtClean="0"/>
            </a:br>
            <a:r>
              <a:rPr lang="en-US" sz="2600" dirty="0" smtClean="0"/>
              <a:t>SQL or </a:t>
            </a:r>
            <a:r>
              <a:rPr lang="en-US" sz="2600" dirty="0" err="1" smtClean="0"/>
              <a:t>NoSQL</a:t>
            </a:r>
            <a:endParaRPr lang="en-US" sz="2600" dirty="0"/>
          </a:p>
        </p:txBody>
      </p:sp>
      <p:sp>
        <p:nvSpPr>
          <p:cNvPr id="3" name="Content Placeholder 2"/>
          <p:cNvSpPr>
            <a:spLocks noGrp="1"/>
          </p:cNvSpPr>
          <p:nvPr>
            <p:ph idx="1"/>
          </p:nvPr>
        </p:nvSpPr>
        <p:spPr/>
        <p:txBody>
          <a:bodyPr>
            <a:normAutofit/>
          </a:bodyPr>
          <a:lstStyle/>
          <a:p>
            <a:r>
              <a:rPr lang="en-US" dirty="0" smtClean="0"/>
              <a:t>Scalability</a:t>
            </a:r>
          </a:p>
          <a:p>
            <a:endParaRPr lang="en-US" dirty="0" smtClean="0"/>
          </a:p>
          <a:p>
            <a:r>
              <a:rPr lang="en-US" dirty="0" smtClean="0"/>
              <a:t>Elasticity</a:t>
            </a:r>
          </a:p>
          <a:p>
            <a:endParaRPr lang="en-US" dirty="0" smtClean="0"/>
          </a:p>
          <a:p>
            <a:r>
              <a:rPr lang="en-US" dirty="0" smtClean="0"/>
              <a:t>Fault tolerance</a:t>
            </a:r>
          </a:p>
          <a:p>
            <a:endParaRPr lang="en-US" dirty="0" smtClean="0"/>
          </a:p>
          <a:p>
            <a:r>
              <a:rPr lang="en-US" dirty="0" smtClean="0"/>
              <a:t>Self Manageability</a:t>
            </a:r>
          </a:p>
          <a:p>
            <a:endParaRPr lang="en-US" dirty="0" smtClean="0"/>
          </a:p>
          <a:p>
            <a:r>
              <a:rPr lang="en-US" b="1" dirty="0" smtClean="0">
                <a:solidFill>
                  <a:srgbClr val="FF0000"/>
                </a:solidFill>
              </a:rPr>
              <a:t>Sacrifice consistency?</a:t>
            </a:r>
          </a:p>
        </p:txBody>
      </p:sp>
      <p:sp>
        <p:nvSpPr>
          <p:cNvPr id="5" name="Footer Placeholder 4"/>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Sacrificing Consistency</a:t>
            </a:r>
            <a:br>
              <a:rPr lang="en-US" dirty="0" smtClean="0"/>
            </a:br>
            <a:r>
              <a:rPr lang="en-US" sz="2600" dirty="0" smtClean="0"/>
              <a:t>Increased Application Complexity</a:t>
            </a:r>
            <a:endParaRPr lang="en-US" sz="2600" dirty="0"/>
          </a:p>
        </p:txBody>
      </p:sp>
      <p:sp>
        <p:nvSpPr>
          <p:cNvPr id="5" name="Footer Placeholder 4"/>
          <p:cNvSpPr>
            <a:spLocks noGrp="1"/>
          </p:cNvSpPr>
          <p:nvPr>
            <p:ph type="ftr" sz="quarter" idx="11"/>
          </p:nvPr>
        </p:nvSpPr>
        <p:spPr/>
        <p:txBody>
          <a:bodyPr/>
          <a:lstStyle/>
          <a:p>
            <a:r>
              <a:rPr lang="en-US" smtClean="0"/>
              <a:t>VLDB 2010 Tutorial</a:t>
            </a:r>
            <a:endParaRPr lang="en-US"/>
          </a:p>
        </p:txBody>
      </p:sp>
      <p:sp>
        <p:nvSpPr>
          <p:cNvPr id="7" name="Rectangle 6"/>
          <p:cNvSpPr/>
          <p:nvPr/>
        </p:nvSpPr>
        <p:spPr>
          <a:xfrm>
            <a:off x="457200" y="1720840"/>
            <a:ext cx="8229600" cy="4154983"/>
          </a:xfrm>
          <a:prstGeom prst="rect">
            <a:avLst/>
          </a:prstGeom>
        </p:spPr>
        <p:txBody>
          <a:bodyPr wrap="square">
            <a:spAutoFit/>
          </a:bodyPr>
          <a:lstStyle/>
          <a:p>
            <a:r>
              <a:rPr lang="en-US" sz="2400" dirty="0" smtClean="0"/>
              <a:t>public void confirm_friend_request(user1, user2)</a:t>
            </a:r>
          </a:p>
          <a:p>
            <a:r>
              <a:rPr lang="en-US" sz="2400" dirty="0" smtClean="0"/>
              <a:t>{  	</a:t>
            </a:r>
          </a:p>
          <a:p>
            <a:r>
              <a:rPr lang="en-US" sz="2400" b="1" dirty="0" err="1" smtClean="0"/>
              <a:t>begin_transaction</a:t>
            </a:r>
            <a:r>
              <a:rPr lang="en-US" sz="2400" b="1" dirty="0" smtClean="0"/>
              <a:t>(); </a:t>
            </a:r>
          </a:p>
          <a:p>
            <a:r>
              <a:rPr lang="en-US" sz="2400" dirty="0" smtClean="0"/>
              <a:t> 	  update_friend_list(user1, user2, </a:t>
            </a:r>
            <a:r>
              <a:rPr lang="en-US" sz="2400" dirty="0" err="1" smtClean="0"/>
              <a:t>status.confirmed</a:t>
            </a:r>
            <a:r>
              <a:rPr lang="en-US" sz="2400" dirty="0" smtClean="0"/>
              <a:t>); </a:t>
            </a:r>
          </a:p>
          <a:p>
            <a:r>
              <a:rPr lang="en-US" sz="2400" dirty="0" smtClean="0"/>
              <a:t>          //Palo Alto  	  update_friend_list(user2, user1, </a:t>
            </a:r>
            <a:r>
              <a:rPr lang="en-US" sz="2400" dirty="0" err="1" smtClean="0"/>
              <a:t>status.confirmed</a:t>
            </a:r>
            <a:r>
              <a:rPr lang="en-US" sz="2400" dirty="0" smtClean="0"/>
              <a:t>); </a:t>
            </a:r>
          </a:p>
          <a:p>
            <a:r>
              <a:rPr lang="en-US" sz="2400" dirty="0" smtClean="0"/>
              <a:t>         //London  </a:t>
            </a:r>
          </a:p>
          <a:p>
            <a:r>
              <a:rPr lang="en-US" sz="2400" b="1" dirty="0" err="1" smtClean="0"/>
              <a:t>end_transaction</a:t>
            </a:r>
            <a:r>
              <a:rPr lang="en-US" sz="2400" b="1" dirty="0" smtClean="0"/>
              <a:t>();</a:t>
            </a:r>
          </a:p>
          <a:p>
            <a:r>
              <a:rPr lang="en-US" sz="2400" dirty="0" smtClean="0"/>
              <a:t>} </a:t>
            </a:r>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VLDB 2010 Tutorial</a:t>
            </a:r>
            <a:endParaRPr lang="en-US"/>
          </a:p>
        </p:txBody>
      </p:sp>
      <p:sp>
        <p:nvSpPr>
          <p:cNvPr id="4" name="Rectangle 3"/>
          <p:cNvSpPr/>
          <p:nvPr/>
        </p:nvSpPr>
        <p:spPr>
          <a:xfrm>
            <a:off x="0" y="533400"/>
            <a:ext cx="9144000" cy="6001642"/>
          </a:xfrm>
          <a:prstGeom prst="rect">
            <a:avLst/>
          </a:prstGeom>
        </p:spPr>
        <p:txBody>
          <a:bodyPr wrap="square">
            <a:spAutoFit/>
          </a:bodyPr>
          <a:lstStyle/>
          <a:p>
            <a:r>
              <a:rPr lang="en-US" sz="2400" dirty="0" smtClean="0"/>
              <a:t>public void confirm_friend_request_A(user1, user2){ </a:t>
            </a:r>
          </a:p>
          <a:p>
            <a:r>
              <a:rPr lang="en-US" sz="2400" dirty="0" smtClean="0"/>
              <a:t>   try{          update_friend_list(user1, user2, </a:t>
            </a:r>
            <a:r>
              <a:rPr lang="en-US" sz="2400" dirty="0" err="1" smtClean="0"/>
              <a:t>status.confirmed</a:t>
            </a:r>
            <a:r>
              <a:rPr lang="en-US" sz="2400" dirty="0" smtClean="0"/>
              <a:t>); //</a:t>
            </a:r>
            <a:r>
              <a:rPr lang="en-US" sz="2400" dirty="0" err="1" smtClean="0"/>
              <a:t>palo</a:t>
            </a:r>
            <a:r>
              <a:rPr lang="en-US" sz="2400" dirty="0" smtClean="0"/>
              <a:t> alto      }</a:t>
            </a:r>
          </a:p>
          <a:p>
            <a:r>
              <a:rPr lang="en-US" sz="2400" dirty="0" smtClean="0"/>
              <a:t>    </a:t>
            </a:r>
            <a:r>
              <a:rPr lang="en-US" sz="2400" dirty="0" err="1" smtClean="0"/>
              <a:t>catch(exception</a:t>
            </a:r>
            <a:r>
              <a:rPr lang="en-US" sz="2400" dirty="0" smtClean="0"/>
              <a:t> </a:t>
            </a:r>
            <a:r>
              <a:rPr lang="en-US" sz="2400" dirty="0" err="1" smtClean="0"/>
              <a:t>e</a:t>
            </a:r>
            <a:r>
              <a:rPr lang="en-US" sz="2400" dirty="0" smtClean="0"/>
              <a:t>){           </a:t>
            </a:r>
            <a:r>
              <a:rPr lang="en-US" sz="2400" dirty="0" err="1" smtClean="0"/>
              <a:t>report_error(e</a:t>
            </a:r>
            <a:r>
              <a:rPr lang="en-US" sz="2400" dirty="0" smtClean="0"/>
              <a:t>);  </a:t>
            </a:r>
            <a:r>
              <a:rPr lang="en-US" sz="2400" b="1" dirty="0" smtClean="0"/>
              <a:t>return; </a:t>
            </a:r>
            <a:r>
              <a:rPr lang="en-US" sz="2400" dirty="0" smtClean="0"/>
              <a:t>    } </a:t>
            </a:r>
          </a:p>
          <a:p>
            <a:r>
              <a:rPr lang="en-US" sz="2400" dirty="0" smtClean="0"/>
              <a:t>  try{          update_friend_list(user2, user1, </a:t>
            </a:r>
            <a:r>
              <a:rPr lang="en-US" sz="2400" dirty="0" err="1" smtClean="0"/>
              <a:t>status.confirmed</a:t>
            </a:r>
            <a:r>
              <a:rPr lang="en-US" sz="2400" dirty="0" smtClean="0"/>
              <a:t>); //</a:t>
            </a:r>
            <a:r>
              <a:rPr lang="en-US" sz="2400" dirty="0" err="1" smtClean="0"/>
              <a:t>london</a:t>
            </a:r>
            <a:r>
              <a:rPr lang="en-US" sz="2400" dirty="0" smtClean="0"/>
              <a:t>   }</a:t>
            </a:r>
          </a:p>
          <a:p>
            <a:r>
              <a:rPr lang="en-US" sz="2400" dirty="0" smtClean="0"/>
              <a:t>  </a:t>
            </a:r>
            <a:r>
              <a:rPr lang="en-US" sz="2400" dirty="0" err="1" smtClean="0"/>
              <a:t>catch(exception</a:t>
            </a:r>
            <a:r>
              <a:rPr lang="en-US" sz="2400" dirty="0" smtClean="0"/>
              <a:t> </a:t>
            </a:r>
            <a:r>
              <a:rPr lang="en-US" sz="2400" dirty="0" err="1" smtClean="0"/>
              <a:t>e</a:t>
            </a:r>
            <a:r>
              <a:rPr lang="en-US" sz="2400" dirty="0" smtClean="0"/>
              <a:t>) {        </a:t>
            </a:r>
            <a:r>
              <a:rPr lang="en-US" sz="2400" b="1" dirty="0" smtClean="0"/>
              <a:t>revert_friend_list</a:t>
            </a:r>
            <a:r>
              <a:rPr lang="en-US" sz="2400" dirty="0" smtClean="0"/>
              <a:t>(user1, user2);         </a:t>
            </a:r>
            <a:r>
              <a:rPr lang="en-US" sz="2400" dirty="0" err="1" smtClean="0"/>
              <a:t>report_error(e</a:t>
            </a:r>
            <a:r>
              <a:rPr lang="en-US" sz="2400" dirty="0" smtClean="0"/>
              <a:t>);         return;     }</a:t>
            </a:r>
          </a:p>
          <a:p>
            <a:r>
              <a:rPr lang="en-US" sz="2400" dirty="0" smtClean="0"/>
              <a:t>}</a:t>
            </a:r>
            <a:endParaRPr lang="en-US" sz="24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VLDB 2010 Tutorial</a:t>
            </a:r>
            <a:endParaRPr lang="en-US"/>
          </a:p>
        </p:txBody>
      </p:sp>
      <p:sp>
        <p:nvSpPr>
          <p:cNvPr id="4" name="Rectangle 3"/>
          <p:cNvSpPr/>
          <p:nvPr/>
        </p:nvSpPr>
        <p:spPr>
          <a:xfrm>
            <a:off x="0" y="612844"/>
            <a:ext cx="9144000" cy="6001642"/>
          </a:xfrm>
          <a:prstGeom prst="rect">
            <a:avLst/>
          </a:prstGeom>
        </p:spPr>
        <p:txBody>
          <a:bodyPr wrap="square">
            <a:spAutoFit/>
          </a:bodyPr>
          <a:lstStyle/>
          <a:p>
            <a:r>
              <a:rPr lang="en-US" sz="2400" dirty="0" smtClean="0">
                <a:solidFill>
                  <a:schemeClr val="tx1">
                    <a:lumMod val="65000"/>
                    <a:lumOff val="35000"/>
                  </a:schemeClr>
                </a:solidFill>
              </a:rPr>
              <a:t>public void confirm_friend_request_B(user1, user2){ </a:t>
            </a:r>
          </a:p>
          <a:p>
            <a:r>
              <a:rPr lang="en-US" sz="2400" dirty="0" smtClean="0">
                <a:solidFill>
                  <a:schemeClr val="tx1">
                    <a:lumMod val="65000"/>
                    <a:lumOff val="35000"/>
                  </a:schemeClr>
                </a:solidFill>
              </a:rPr>
              <a:t>try{    update_friend_list(user1, user2, </a:t>
            </a:r>
            <a:r>
              <a:rPr lang="en-US" sz="2400" dirty="0" err="1" smtClean="0">
                <a:solidFill>
                  <a:schemeClr val="tx1">
                    <a:lumMod val="65000"/>
                    <a:lumOff val="35000"/>
                  </a:schemeClr>
                </a:solidFill>
              </a:rPr>
              <a:t>status.confirmed</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palo</a:t>
            </a:r>
            <a:r>
              <a:rPr lang="en-US" sz="2400" dirty="0" smtClean="0">
                <a:solidFill>
                  <a:schemeClr val="tx1">
                    <a:lumMod val="65000"/>
                    <a:lumOff val="35000"/>
                  </a:schemeClr>
                </a:solidFill>
              </a:rPr>
              <a:t> alto   }</a:t>
            </a:r>
            <a:r>
              <a:rPr lang="en-US" sz="2400" dirty="0" err="1" smtClean="0">
                <a:solidFill>
                  <a:schemeClr val="tx1">
                    <a:lumMod val="65000"/>
                    <a:lumOff val="35000"/>
                  </a:schemeClr>
                </a:solidFill>
              </a:rPr>
              <a:t>catch(exception</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e</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report_error(e</a:t>
            </a:r>
            <a:r>
              <a:rPr lang="en-US" sz="2400" dirty="0" smtClean="0">
                <a:solidFill>
                  <a:schemeClr val="tx1">
                    <a:lumMod val="65000"/>
                    <a:lumOff val="35000"/>
                  </a:schemeClr>
                </a:solidFill>
              </a:rPr>
              <a:t>); </a:t>
            </a:r>
            <a:r>
              <a:rPr lang="en-US" sz="2400" dirty="0" smtClean="0"/>
              <a:t>  </a:t>
            </a:r>
            <a:r>
              <a:rPr lang="en-US" sz="2400" b="1" dirty="0" smtClean="0"/>
              <a:t> </a:t>
            </a:r>
            <a:r>
              <a:rPr lang="en-US" sz="2400" b="1" dirty="0" err="1" smtClean="0"/>
              <a:t>add_to_retry_queue</a:t>
            </a:r>
            <a:r>
              <a:rPr lang="en-US" sz="2400" dirty="0" err="1" smtClean="0"/>
              <a:t>(operation.updatefriendlist</a:t>
            </a:r>
            <a:r>
              <a:rPr lang="en-US" sz="2400" dirty="0" smtClean="0"/>
              <a:t>, user1, user2, </a:t>
            </a:r>
            <a:r>
              <a:rPr lang="en-US" sz="2400" dirty="0" err="1" smtClean="0">
                <a:solidFill>
                  <a:schemeClr val="tx1">
                    <a:lumMod val="65000"/>
                    <a:lumOff val="35000"/>
                  </a:schemeClr>
                </a:solidFill>
              </a:rPr>
              <a:t>current_time</a:t>
            </a:r>
            <a:r>
              <a:rPr lang="en-US" sz="2400" dirty="0" smtClean="0">
                <a:solidFill>
                  <a:schemeClr val="tx1">
                    <a:lumMod val="65000"/>
                    <a:lumOff val="35000"/>
                  </a:schemeClr>
                </a:solidFill>
              </a:rPr>
              <a:t>());   }</a:t>
            </a:r>
          </a:p>
          <a:p>
            <a:r>
              <a:rPr lang="en-US" sz="2400" dirty="0" smtClean="0">
                <a:solidFill>
                  <a:schemeClr val="tx1">
                    <a:lumMod val="65000"/>
                    <a:lumOff val="35000"/>
                  </a:schemeClr>
                </a:solidFill>
              </a:rPr>
              <a:t> try{    update_friend_list(user2, user1, </a:t>
            </a:r>
            <a:r>
              <a:rPr lang="en-US" sz="2400" dirty="0" err="1" smtClean="0">
                <a:solidFill>
                  <a:schemeClr val="tx1">
                    <a:lumMod val="65000"/>
                    <a:lumOff val="35000"/>
                  </a:schemeClr>
                </a:solidFill>
              </a:rPr>
              <a:t>status.confirmed</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london</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catch(exception</a:t>
            </a:r>
            <a:r>
              <a:rPr lang="en-US" sz="2400" dirty="0" smtClean="0">
                <a:solidFill>
                  <a:schemeClr val="tx1">
                    <a:lumMod val="65000"/>
                    <a:lumOff val="35000"/>
                  </a:schemeClr>
                </a:solidFill>
              </a:rPr>
              <a:t> </a:t>
            </a:r>
            <a:r>
              <a:rPr lang="en-US" sz="2400" dirty="0" err="1" smtClean="0">
                <a:solidFill>
                  <a:schemeClr val="tx1">
                    <a:lumMod val="65000"/>
                    <a:lumOff val="35000"/>
                  </a:schemeClr>
                </a:solidFill>
              </a:rPr>
              <a:t>e</a:t>
            </a:r>
            <a:r>
              <a:rPr lang="en-US" sz="2400" dirty="0" smtClean="0">
                <a:solidFill>
                  <a:schemeClr val="tx1">
                    <a:lumMod val="65000"/>
                    <a:lumOff val="35000"/>
                  </a:schemeClr>
                </a:solidFill>
              </a:rPr>
              <a:t>) {   </a:t>
            </a:r>
            <a:r>
              <a:rPr lang="en-US" sz="2400" dirty="0" err="1" smtClean="0">
                <a:solidFill>
                  <a:schemeClr val="tx1">
                    <a:lumMod val="65000"/>
                    <a:lumOff val="35000"/>
                  </a:schemeClr>
                </a:solidFill>
              </a:rPr>
              <a:t>report_error(e</a:t>
            </a:r>
            <a:r>
              <a:rPr lang="en-US" sz="2400" dirty="0" smtClean="0">
                <a:solidFill>
                  <a:schemeClr val="tx1">
                    <a:lumMod val="65000"/>
                    <a:lumOff val="35000"/>
                  </a:schemeClr>
                </a:solidFill>
              </a:rPr>
              <a:t>); </a:t>
            </a:r>
            <a:r>
              <a:rPr lang="en-US" sz="2400" dirty="0" smtClean="0"/>
              <a:t>   </a:t>
            </a:r>
            <a:r>
              <a:rPr lang="en-US" sz="2400" b="1" dirty="0" err="1" smtClean="0"/>
              <a:t>add_to_retry_queue</a:t>
            </a:r>
            <a:r>
              <a:rPr lang="en-US" sz="2400" dirty="0" err="1" smtClean="0"/>
              <a:t>(operation.updatefriendlist</a:t>
            </a:r>
            <a:r>
              <a:rPr lang="en-US" sz="2400" dirty="0" smtClean="0"/>
              <a:t>, user2, user1, </a:t>
            </a:r>
            <a:r>
              <a:rPr lang="en-US" sz="2400" dirty="0" err="1" smtClean="0">
                <a:solidFill>
                  <a:schemeClr val="tx1">
                    <a:lumMod val="50000"/>
                    <a:lumOff val="50000"/>
                  </a:schemeClr>
                </a:solidFill>
              </a:rPr>
              <a:t>current_time</a:t>
            </a:r>
            <a:r>
              <a:rPr lang="en-US" sz="2400" dirty="0" smtClean="0">
                <a:solidFill>
                  <a:schemeClr val="tx1">
                    <a:lumMod val="50000"/>
                    <a:lumOff val="50000"/>
                  </a:schemeClr>
                </a:solidFill>
              </a:rPr>
              <a:t>());    } }</a:t>
            </a:r>
            <a:endParaRPr lang="en-US" sz="2400"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VLDB 2010 Tutorial</a:t>
            </a:r>
            <a:endParaRPr lang="en-US"/>
          </a:p>
        </p:txBody>
      </p:sp>
      <p:sp>
        <p:nvSpPr>
          <p:cNvPr id="4" name="Rectangle 3"/>
          <p:cNvSpPr/>
          <p:nvPr/>
        </p:nvSpPr>
        <p:spPr>
          <a:xfrm>
            <a:off x="0" y="816887"/>
            <a:ext cx="9144000" cy="5509200"/>
          </a:xfrm>
          <a:prstGeom prst="rect">
            <a:avLst/>
          </a:prstGeom>
        </p:spPr>
        <p:txBody>
          <a:bodyPr wrap="square">
            <a:spAutoFit/>
          </a:bodyPr>
          <a:lstStyle/>
          <a:p>
            <a:r>
              <a:rPr lang="en-US" dirty="0" smtClean="0"/>
              <a:t>/* </a:t>
            </a:r>
            <a:r>
              <a:rPr lang="en-US" dirty="0" err="1" smtClean="0"/>
              <a:t>get_friends</a:t>
            </a:r>
            <a:r>
              <a:rPr lang="en-US" dirty="0" smtClean="0"/>
              <a:t>() method has to reconcile results returned by </a:t>
            </a:r>
            <a:r>
              <a:rPr lang="en-US" dirty="0" err="1" smtClean="0"/>
              <a:t>get_friends</a:t>
            </a:r>
            <a:r>
              <a:rPr lang="en-US" dirty="0" smtClean="0"/>
              <a:t>() because there may be data inconsistency due to a conflict because a change that was applied from the message queue is contradictory to a subsequent change by the user.  In this case, status is a </a:t>
            </a:r>
            <a:r>
              <a:rPr lang="en-US" dirty="0" err="1" smtClean="0"/>
              <a:t>bitflag</a:t>
            </a:r>
            <a:r>
              <a:rPr lang="en-US" dirty="0" smtClean="0"/>
              <a:t> where all conflicts are merged and it is up to app developer to figure out what to do. */   </a:t>
            </a:r>
          </a:p>
          <a:p>
            <a:r>
              <a:rPr lang="en-US" sz="2000" dirty="0" smtClean="0"/>
              <a:t>public list get_friends(user1){        list </a:t>
            </a:r>
            <a:r>
              <a:rPr lang="en-US" sz="2000" dirty="0" err="1" smtClean="0"/>
              <a:t>actual_friends</a:t>
            </a:r>
            <a:r>
              <a:rPr lang="en-US" sz="2000" dirty="0" smtClean="0"/>
              <a:t> = new list();       list friends = </a:t>
            </a:r>
            <a:r>
              <a:rPr lang="en-US" sz="2000" dirty="0" err="1" smtClean="0"/>
              <a:t>get_friends</a:t>
            </a:r>
            <a:r>
              <a:rPr lang="en-US" sz="2000" dirty="0" smtClean="0"/>
              <a:t>();        </a:t>
            </a:r>
            <a:r>
              <a:rPr lang="en-US" sz="2000" dirty="0" err="1" smtClean="0"/>
              <a:t>foreach</a:t>
            </a:r>
            <a:r>
              <a:rPr lang="en-US" sz="2000" dirty="0" smtClean="0"/>
              <a:t> (friend in friends){             </a:t>
            </a:r>
            <a:r>
              <a:rPr lang="en-US" sz="2000" dirty="0" err="1" smtClean="0"/>
              <a:t>if(friend.status</a:t>
            </a:r>
            <a:r>
              <a:rPr lang="en-US" sz="2000" dirty="0" smtClean="0"/>
              <a:t> == </a:t>
            </a:r>
            <a:r>
              <a:rPr lang="en-US" sz="2000" dirty="0" err="1" smtClean="0"/>
              <a:t>friendstatus.confirmed</a:t>
            </a:r>
            <a:r>
              <a:rPr lang="en-US" sz="2000" dirty="0" smtClean="0"/>
              <a:t>){ //no conflict            </a:t>
            </a:r>
            <a:r>
              <a:rPr lang="en-US" sz="2000" dirty="0" err="1" smtClean="0"/>
              <a:t>actual_friends.add(friend</a:t>
            </a:r>
            <a:r>
              <a:rPr lang="en-US" sz="2000" dirty="0" smtClean="0"/>
              <a:t>);        }else </a:t>
            </a:r>
            <a:r>
              <a:rPr lang="en-US" sz="2000" dirty="0" err="1" smtClean="0"/>
              <a:t>if((friend.status</a:t>
            </a:r>
            <a:r>
              <a:rPr lang="en-US" sz="2000" dirty="0" smtClean="0"/>
              <a:t> &amp;= </a:t>
            </a:r>
            <a:r>
              <a:rPr lang="en-US" sz="2000" dirty="0" err="1" smtClean="0"/>
              <a:t>friendstatus.confirmed</a:t>
            </a:r>
            <a:r>
              <a:rPr lang="en-US" sz="2000" dirty="0" smtClean="0"/>
              <a:t>)                     and !(</a:t>
            </a:r>
            <a:r>
              <a:rPr lang="en-US" sz="2000" dirty="0" err="1" smtClean="0"/>
              <a:t>friend.status</a:t>
            </a:r>
            <a:r>
              <a:rPr lang="en-US" sz="2000" dirty="0" smtClean="0"/>
              <a:t> &amp;= </a:t>
            </a:r>
            <a:r>
              <a:rPr lang="en-US" sz="2000" dirty="0" err="1" smtClean="0"/>
              <a:t>friendstatus.deleted</a:t>
            </a:r>
            <a:r>
              <a:rPr lang="en-US" sz="2000" dirty="0" smtClean="0"/>
              <a:t>)){          // assume friend is confirmed as long as it wasn’t also deleted           </a:t>
            </a:r>
            <a:r>
              <a:rPr lang="en-US" sz="2000" dirty="0" err="1" smtClean="0"/>
              <a:t>friend.status</a:t>
            </a:r>
            <a:r>
              <a:rPr lang="en-US" sz="2000" dirty="0" smtClean="0"/>
              <a:t> = </a:t>
            </a:r>
            <a:r>
              <a:rPr lang="en-US" sz="2000" dirty="0" err="1" smtClean="0"/>
              <a:t>friendstatus.confirmed</a:t>
            </a:r>
            <a:r>
              <a:rPr lang="en-US" sz="2000" dirty="0" smtClean="0"/>
              <a:t>;                         </a:t>
            </a:r>
            <a:r>
              <a:rPr lang="en-US" sz="2000" dirty="0" err="1" smtClean="0"/>
              <a:t>actual_friends.add(friend</a:t>
            </a:r>
            <a:r>
              <a:rPr lang="en-US" sz="2000" dirty="0" smtClean="0"/>
              <a:t>);            update_friends_list(user1, friend, </a:t>
            </a:r>
            <a:r>
              <a:rPr lang="en-US" sz="2000" dirty="0" err="1" smtClean="0"/>
              <a:t>status.confirmed</a:t>
            </a:r>
            <a:r>
              <a:rPr lang="en-US" sz="2000" dirty="0" smtClean="0"/>
              <a:t>);        }else{ //assume deleted if there is a conflict with a delete           </a:t>
            </a:r>
            <a:r>
              <a:rPr lang="en-US" sz="2000" dirty="0" err="1" smtClean="0"/>
              <a:t>update_friends_list</a:t>
            </a:r>
            <a:r>
              <a:rPr lang="en-US" sz="2000" dirty="0" smtClean="0"/>
              <a:t>( user1, friend, </a:t>
            </a:r>
            <a:r>
              <a:rPr lang="en-US" sz="2000" dirty="0" err="1" smtClean="0"/>
              <a:t>status.deleted</a:t>
            </a:r>
            <a:r>
              <a:rPr lang="en-US" sz="2000" dirty="0" smtClean="0"/>
              <a:t>)         }      }//</a:t>
            </a:r>
            <a:r>
              <a:rPr lang="en-US" sz="2000" dirty="0" err="1" smtClean="0"/>
              <a:t>foreach</a:t>
            </a:r>
            <a:r>
              <a:rPr lang="en-US" sz="2000" dirty="0" smtClean="0"/>
              <a:t>   return </a:t>
            </a:r>
            <a:r>
              <a:rPr lang="en-US" sz="2000" dirty="0" err="1" smtClean="0"/>
              <a:t>actual_friends</a:t>
            </a:r>
            <a:r>
              <a:rPr lang="en-US" sz="2000" dirty="0" smtClean="0"/>
              <a:t>; }</a:t>
            </a:r>
            <a:endParaRPr lang="en-US" sz="2000" dirty="0"/>
          </a:p>
        </p:txBody>
      </p:sp>
      <p:sp>
        <p:nvSpPr>
          <p:cNvPr id="6" name="TextBox 5"/>
          <p:cNvSpPr txBox="1"/>
          <p:nvPr/>
        </p:nvSpPr>
        <p:spPr>
          <a:xfrm rot="18912569">
            <a:off x="1169321" y="2757046"/>
            <a:ext cx="6781800" cy="1138773"/>
          </a:xfrm>
          <a:prstGeom prst="rect">
            <a:avLst/>
          </a:prstGeom>
          <a:solidFill>
            <a:schemeClr val="bg1"/>
          </a:solidFill>
        </p:spPr>
        <p:txBody>
          <a:bodyPr wrap="square" rtlCol="0">
            <a:spAutoFit/>
          </a:bodyPr>
          <a:lstStyle/>
          <a:p>
            <a:r>
              <a:rPr lang="en-US" sz="3400" b="1" dirty="0" smtClean="0">
                <a:solidFill>
                  <a:srgbClr val="FF0000"/>
                </a:solidFill>
              </a:rPr>
              <a:t>It gets too complicated with Eventual Consistency</a:t>
            </a:r>
            <a:endParaRPr lang="en-US" sz="34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t>Cloud Computing: Why Now?</a:t>
            </a:r>
          </a:p>
        </p:txBody>
      </p:sp>
      <p:sp>
        <p:nvSpPr>
          <p:cNvPr id="20483" name="Content Placeholder 2"/>
          <p:cNvSpPr>
            <a:spLocks noGrp="1"/>
          </p:cNvSpPr>
          <p:nvPr>
            <p:ph idx="1"/>
          </p:nvPr>
        </p:nvSpPr>
        <p:spPr>
          <a:xfrm>
            <a:off x="381000" y="1524000"/>
            <a:ext cx="8229600" cy="4952999"/>
          </a:xfrm>
        </p:spPr>
        <p:txBody>
          <a:bodyPr>
            <a:normAutofit fontScale="92500" lnSpcReduction="10000"/>
          </a:bodyPr>
          <a:lstStyle/>
          <a:p>
            <a:r>
              <a:rPr lang="en-US" dirty="0" smtClean="0"/>
              <a:t>Experience with very large datacenters</a:t>
            </a:r>
          </a:p>
          <a:p>
            <a:pPr lvl="1"/>
            <a:r>
              <a:rPr lang="en-US" dirty="0" smtClean="0"/>
              <a:t>Unprecedented economies of scale</a:t>
            </a:r>
          </a:p>
          <a:p>
            <a:pPr lvl="1"/>
            <a:r>
              <a:rPr lang="en-US" dirty="0" smtClean="0"/>
              <a:t>Transfer of risk</a:t>
            </a:r>
          </a:p>
          <a:p>
            <a:pPr lvl="1"/>
            <a:endParaRPr lang="en-US" dirty="0" smtClean="0"/>
          </a:p>
          <a:p>
            <a:r>
              <a:rPr lang="en-US" dirty="0" smtClean="0"/>
              <a:t>Technology factors</a:t>
            </a:r>
          </a:p>
          <a:p>
            <a:pPr lvl="1"/>
            <a:r>
              <a:rPr lang="en-US" dirty="0" smtClean="0"/>
              <a:t>Pervasive broadband Internet</a:t>
            </a:r>
          </a:p>
          <a:p>
            <a:pPr lvl="1"/>
            <a:r>
              <a:rPr lang="en-US" dirty="0" smtClean="0"/>
              <a:t>Maturity in Virtualization Technology</a:t>
            </a:r>
          </a:p>
          <a:p>
            <a:pPr lvl="1"/>
            <a:endParaRPr lang="en-US" dirty="0" smtClean="0"/>
          </a:p>
          <a:p>
            <a:r>
              <a:rPr lang="en-US" dirty="0" smtClean="0"/>
              <a:t>Business factors</a:t>
            </a:r>
          </a:p>
          <a:p>
            <a:pPr lvl="1"/>
            <a:r>
              <a:rPr lang="en-US" dirty="0" smtClean="0"/>
              <a:t>Minimal capital expenditure</a:t>
            </a:r>
          </a:p>
          <a:p>
            <a:pPr lvl="1"/>
            <a:r>
              <a:rPr lang="en-US" dirty="0" smtClean="0"/>
              <a:t>Pay-as-you-go billing model</a:t>
            </a:r>
          </a:p>
        </p:txBody>
      </p:sp>
      <p:sp>
        <p:nvSpPr>
          <p:cNvPr id="6" name="Footer Placeholder 5"/>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Perspectives (James Hamilton)</a:t>
            </a:r>
            <a:endParaRPr lang="en-US" dirty="0"/>
          </a:p>
        </p:txBody>
      </p:sp>
      <p:sp>
        <p:nvSpPr>
          <p:cNvPr id="5" name="Rectangle 4"/>
          <p:cNvSpPr/>
          <p:nvPr/>
        </p:nvSpPr>
        <p:spPr>
          <a:xfrm>
            <a:off x="457200" y="2551837"/>
            <a:ext cx="8229600" cy="2677656"/>
          </a:xfrm>
          <a:prstGeom prst="rect">
            <a:avLst/>
          </a:prstGeom>
        </p:spPr>
        <p:txBody>
          <a:bodyPr wrap="square">
            <a:spAutoFit/>
          </a:bodyPr>
          <a:lstStyle/>
          <a:p>
            <a:r>
              <a:rPr lang="en-US" sz="2800" dirty="0" smtClean="0"/>
              <a:t>I love </a:t>
            </a:r>
            <a:r>
              <a:rPr lang="en-US" sz="2800" b="1" dirty="0" smtClean="0">
                <a:solidFill>
                  <a:srgbClr val="000090"/>
                </a:solidFill>
              </a:rPr>
              <a:t>eventual consistency </a:t>
            </a:r>
            <a:r>
              <a:rPr lang="en-US" sz="2800" dirty="0" smtClean="0"/>
              <a:t>but there are some applications that are much easier to implement with strong consistency. Many like eventual consistency because it allows us to scale-out nearly without bound </a:t>
            </a:r>
            <a:r>
              <a:rPr lang="en-US" sz="2800" b="1" i="1" dirty="0" smtClean="0">
                <a:solidFill>
                  <a:srgbClr val="000090"/>
                </a:solidFill>
              </a:rPr>
              <a:t>but it does come with a cost in programming model complexity</a:t>
            </a:r>
            <a:r>
              <a:rPr lang="en-US" sz="2800" dirty="0" smtClean="0"/>
              <a:t>. </a:t>
            </a:r>
            <a:endParaRPr lang="en-US" sz="2800" dirty="0"/>
          </a:p>
        </p:txBody>
      </p:sp>
      <p:sp>
        <p:nvSpPr>
          <p:cNvPr id="6" name="TextBox 5"/>
          <p:cNvSpPr txBox="1"/>
          <p:nvPr/>
        </p:nvSpPr>
        <p:spPr>
          <a:xfrm>
            <a:off x="5486400" y="5410200"/>
            <a:ext cx="3579075" cy="646331"/>
          </a:xfrm>
          <a:prstGeom prst="rect">
            <a:avLst/>
          </a:prstGeom>
          <a:noFill/>
        </p:spPr>
        <p:txBody>
          <a:bodyPr wrap="none" rtlCol="0">
            <a:spAutoFit/>
          </a:bodyPr>
          <a:lstStyle/>
          <a:p>
            <a:r>
              <a:rPr lang="en-US" sz="3600" dirty="0" smtClean="0"/>
              <a:t>February 24, 2010</a:t>
            </a:r>
            <a:endParaRPr lang="en-US" sz="3600" dirty="0"/>
          </a:p>
        </p:txBody>
      </p:sp>
      <p:sp>
        <p:nvSpPr>
          <p:cNvPr id="7" name="Footer Placeholder 6"/>
          <p:cNvSpPr>
            <a:spLocks noGrp="1"/>
          </p:cNvSpPr>
          <p:nvPr>
            <p:ph type="ftr" sz="quarter" idx="11"/>
          </p:nvPr>
        </p:nvSpPr>
        <p:spPr/>
        <p:txBody>
          <a:bodyPr/>
          <a:lstStyle/>
          <a:p>
            <a:r>
              <a:rPr lang="en-US" smtClean="0"/>
              <a:t>VLDB 2010 Tutorial</a:t>
            </a:r>
            <a:endParaRPr lang="en-US"/>
          </a:p>
        </p:txBody>
      </p:sp>
      <p:pic>
        <p:nvPicPr>
          <p:cNvPr id="9" name="Picture 8"/>
          <p:cNvPicPr>
            <a:picLocks noChangeAspect="1"/>
          </p:cNvPicPr>
          <p:nvPr/>
        </p:nvPicPr>
        <p:blipFill>
          <a:blip r:embed="rId3"/>
          <a:stretch>
            <a:fillRect/>
          </a:stretch>
        </p:blipFill>
        <p:spPr>
          <a:xfrm>
            <a:off x="4191000" y="4953000"/>
            <a:ext cx="1143000" cy="1219200"/>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VLDB 2010 Tutorial</a:t>
            </a:r>
            <a:endParaRPr lang="en-US" dirty="0"/>
          </a:p>
        </p:txBody>
      </p:sp>
      <p:sp>
        <p:nvSpPr>
          <p:cNvPr id="5" name="TextBox 4"/>
          <p:cNvSpPr txBox="1"/>
          <p:nvPr/>
        </p:nvSpPr>
        <p:spPr>
          <a:xfrm>
            <a:off x="762000" y="2514600"/>
            <a:ext cx="7467600" cy="1754326"/>
          </a:xfrm>
          <a:prstGeom prst="rect">
            <a:avLst/>
          </a:prstGeom>
          <a:noFill/>
        </p:spPr>
        <p:txBody>
          <a:bodyPr wrap="square" rtlCol="0">
            <a:spAutoFit/>
          </a:bodyPr>
          <a:lstStyle/>
          <a:p>
            <a:pPr algn="ctr"/>
            <a:r>
              <a:rPr lang="en-US" sz="3600" b="1" dirty="0" smtClean="0"/>
              <a:t>Quest for </a:t>
            </a:r>
            <a:r>
              <a:rPr lang="en-US" sz="3600" b="1" dirty="0" smtClean="0">
                <a:solidFill>
                  <a:srgbClr val="002060"/>
                </a:solidFill>
              </a:rPr>
              <a:t>Scalable</a:t>
            </a:r>
            <a:r>
              <a:rPr lang="en-US" sz="3600" b="1" dirty="0" smtClean="0"/>
              <a:t>, </a:t>
            </a:r>
            <a:r>
              <a:rPr lang="en-US" sz="3600" b="1" dirty="0" smtClean="0">
                <a:solidFill>
                  <a:srgbClr val="00B050"/>
                </a:solidFill>
              </a:rPr>
              <a:t>Fault-tolerant</a:t>
            </a:r>
            <a:r>
              <a:rPr lang="en-US" sz="3600" b="1" dirty="0" smtClean="0"/>
              <a:t>, and </a:t>
            </a:r>
            <a:r>
              <a:rPr lang="en-US" sz="3600" b="1" dirty="0" smtClean="0">
                <a:solidFill>
                  <a:srgbClr val="FF0000"/>
                </a:solidFill>
              </a:rPr>
              <a:t>Consistent</a:t>
            </a:r>
            <a:r>
              <a:rPr lang="en-US" sz="3600" b="1" dirty="0" smtClean="0"/>
              <a:t> Data Management in the Cloud</a:t>
            </a:r>
            <a:endParaRPr lang="en-US" sz="3600" b="1"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smtClean="0"/>
              <a:t>Coffee Break</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1540825"/>
            <a:ext cx="8229600" cy="5124200"/>
          </a:xfrm>
        </p:spPr>
        <p:txBody>
          <a:bodyPr>
            <a:normAutofit fontScale="55000" lnSpcReduction="20000"/>
          </a:bodyPr>
          <a:lstStyle/>
          <a:p>
            <a:r>
              <a:rPr lang="en-US" b="1" dirty="0" smtClean="0"/>
              <a:t>[Dean et al., ODSI 2004]</a:t>
            </a:r>
            <a:r>
              <a:rPr lang="en-US" dirty="0" smtClean="0"/>
              <a:t> </a:t>
            </a:r>
            <a:r>
              <a:rPr lang="en-US" dirty="0" err="1" smtClean="0"/>
              <a:t>MapReduce</a:t>
            </a:r>
            <a:r>
              <a:rPr lang="en-US" dirty="0" smtClean="0"/>
              <a:t>: Simplified Data Processing on Large Clusters, J. Dean, S. </a:t>
            </a:r>
            <a:r>
              <a:rPr lang="en-US" dirty="0" err="1" smtClean="0"/>
              <a:t>Ghemawat</a:t>
            </a:r>
            <a:r>
              <a:rPr lang="en-US" dirty="0" smtClean="0"/>
              <a:t>, In OSDI 2004</a:t>
            </a:r>
          </a:p>
          <a:p>
            <a:r>
              <a:rPr lang="en-US" b="1" dirty="0" smtClean="0"/>
              <a:t>[Dean et al., CACM 2008]</a:t>
            </a:r>
            <a:r>
              <a:rPr lang="en-US" dirty="0" smtClean="0"/>
              <a:t> </a:t>
            </a:r>
            <a:r>
              <a:rPr lang="en-US" dirty="0" err="1" smtClean="0"/>
              <a:t>MapReduce</a:t>
            </a:r>
            <a:r>
              <a:rPr lang="en-US" dirty="0" smtClean="0"/>
              <a:t>: Simplified Data Processing on Large Clusters, J. Dean, S. </a:t>
            </a:r>
            <a:r>
              <a:rPr lang="en-US" dirty="0" err="1" smtClean="0"/>
              <a:t>Ghemawat</a:t>
            </a:r>
            <a:r>
              <a:rPr lang="en-US" dirty="0" smtClean="0"/>
              <a:t>, In CACM Jan 2008</a:t>
            </a:r>
          </a:p>
          <a:p>
            <a:r>
              <a:rPr lang="en-US" b="1" dirty="0" smtClean="0"/>
              <a:t>[Dean et al., CACM 2010] </a:t>
            </a:r>
            <a:r>
              <a:rPr lang="en-US" dirty="0" err="1" smtClean="0"/>
              <a:t>MapReduce</a:t>
            </a:r>
            <a:r>
              <a:rPr lang="en-US" dirty="0" smtClean="0"/>
              <a:t>: a flexible data processing tool, J. Dean, S. </a:t>
            </a:r>
            <a:r>
              <a:rPr lang="en-US" dirty="0" err="1" smtClean="0"/>
              <a:t>Ghemawat</a:t>
            </a:r>
            <a:r>
              <a:rPr lang="en-US" dirty="0" smtClean="0"/>
              <a:t>, In CACM Jan 2010</a:t>
            </a:r>
          </a:p>
          <a:p>
            <a:r>
              <a:rPr lang="en-US" b="1" dirty="0" smtClean="0"/>
              <a:t>[</a:t>
            </a:r>
            <a:r>
              <a:rPr lang="en-US" b="1" dirty="0" err="1" smtClean="0"/>
              <a:t>Stonebraker</a:t>
            </a:r>
            <a:r>
              <a:rPr lang="en-US" b="1" dirty="0" smtClean="0"/>
              <a:t> et al., CACM 2010]</a:t>
            </a:r>
            <a:r>
              <a:rPr lang="en-US" dirty="0" smtClean="0"/>
              <a:t> </a:t>
            </a:r>
            <a:r>
              <a:rPr lang="en-US" dirty="0" err="1" smtClean="0"/>
              <a:t>MapReduce</a:t>
            </a:r>
            <a:r>
              <a:rPr lang="en-US" dirty="0" smtClean="0"/>
              <a:t> and parallel DBMSs: friends or foes?, M. </a:t>
            </a:r>
            <a:r>
              <a:rPr lang="en-US" dirty="0" err="1" smtClean="0"/>
              <a:t>Stonebraker</a:t>
            </a:r>
            <a:r>
              <a:rPr lang="en-US" dirty="0" smtClean="0"/>
              <a:t>, D. J. </a:t>
            </a:r>
            <a:r>
              <a:rPr lang="en-US" dirty="0" err="1" smtClean="0"/>
              <a:t>Abadi</a:t>
            </a:r>
            <a:r>
              <a:rPr lang="en-US" dirty="0" smtClean="0"/>
              <a:t>, D. J. DeWitt, S. Madden, E. Paulson, A. </a:t>
            </a:r>
            <a:r>
              <a:rPr lang="en-US" dirty="0" err="1" smtClean="0"/>
              <a:t>Pavlo</a:t>
            </a:r>
            <a:r>
              <a:rPr lang="en-US" dirty="0" smtClean="0"/>
              <a:t>, A, </a:t>
            </a:r>
            <a:r>
              <a:rPr lang="en-US" dirty="0" err="1" smtClean="0"/>
              <a:t>Rasin</a:t>
            </a:r>
            <a:r>
              <a:rPr lang="en-US" dirty="0" smtClean="0"/>
              <a:t>, In CACM Jan 2010</a:t>
            </a:r>
          </a:p>
          <a:p>
            <a:r>
              <a:rPr lang="en-US" b="1" dirty="0" smtClean="0"/>
              <a:t>[</a:t>
            </a:r>
            <a:r>
              <a:rPr lang="en-US" b="1" dirty="0" err="1" smtClean="0"/>
              <a:t>Pavlo</a:t>
            </a:r>
            <a:r>
              <a:rPr lang="en-US" b="1" dirty="0" smtClean="0"/>
              <a:t> et al., SIGMOD 2009]</a:t>
            </a:r>
            <a:r>
              <a:rPr lang="en-US" dirty="0" smtClean="0"/>
              <a:t> A comparison of approaches to large-scale data analysis, A. </a:t>
            </a:r>
            <a:r>
              <a:rPr lang="en-US" dirty="0" err="1" smtClean="0"/>
              <a:t>Pavlo</a:t>
            </a:r>
            <a:r>
              <a:rPr lang="en-US" dirty="0" smtClean="0"/>
              <a:t> et al., In SIGMOD 2009</a:t>
            </a:r>
          </a:p>
          <a:p>
            <a:r>
              <a:rPr lang="en-US" b="1" dirty="0" smtClean="0"/>
              <a:t>[</a:t>
            </a:r>
            <a:r>
              <a:rPr lang="en-US" b="1" dirty="0" err="1" smtClean="0"/>
              <a:t>Abouzeid</a:t>
            </a:r>
            <a:r>
              <a:rPr lang="en-US" b="1" dirty="0" smtClean="0"/>
              <a:t> et al., VLDB 2009]</a:t>
            </a:r>
            <a:r>
              <a:rPr lang="en-US" dirty="0" smtClean="0"/>
              <a:t> </a:t>
            </a:r>
            <a:r>
              <a:rPr lang="en-US" dirty="0" err="1" smtClean="0"/>
              <a:t>HadoopDB</a:t>
            </a:r>
            <a:r>
              <a:rPr lang="en-US" dirty="0" smtClean="0"/>
              <a:t>: An Architectural Hybrid of </a:t>
            </a:r>
            <a:r>
              <a:rPr lang="en-US" dirty="0" err="1" smtClean="0"/>
              <a:t>MapReduce</a:t>
            </a:r>
            <a:r>
              <a:rPr lang="en-US" dirty="0" smtClean="0"/>
              <a:t> and DBMS Technologies for Analytical Workloads, A. </a:t>
            </a:r>
            <a:r>
              <a:rPr lang="en-US" dirty="0" err="1" smtClean="0"/>
              <a:t>Abouzeid</a:t>
            </a:r>
            <a:r>
              <a:rPr lang="en-US" dirty="0" smtClean="0"/>
              <a:t> et al., In VLDB 2009</a:t>
            </a:r>
          </a:p>
          <a:p>
            <a:r>
              <a:rPr lang="en-US" b="1" dirty="0" smtClean="0"/>
              <a:t>[</a:t>
            </a:r>
            <a:r>
              <a:rPr lang="en-US" b="1" dirty="0" err="1" smtClean="0"/>
              <a:t>Afrati</a:t>
            </a:r>
            <a:r>
              <a:rPr lang="en-US" b="1" dirty="0" smtClean="0"/>
              <a:t> et al., EDBT 2010]</a:t>
            </a:r>
            <a:r>
              <a:rPr lang="en-US" dirty="0" smtClean="0"/>
              <a:t> Optimizing joins in a map-reduce environment, F. N. </a:t>
            </a:r>
            <a:r>
              <a:rPr lang="en-US" dirty="0" err="1" smtClean="0"/>
              <a:t>Afrati</a:t>
            </a:r>
            <a:r>
              <a:rPr lang="en-US" dirty="0" smtClean="0"/>
              <a:t>, J. D. </a:t>
            </a:r>
            <a:r>
              <a:rPr lang="en-US" dirty="0" err="1" smtClean="0"/>
              <a:t>Ullman</a:t>
            </a:r>
            <a:r>
              <a:rPr lang="en-US" dirty="0" smtClean="0"/>
              <a:t>, In EDBT 2010</a:t>
            </a:r>
          </a:p>
          <a:p>
            <a:r>
              <a:rPr lang="en-US" b="1" dirty="0" smtClean="0"/>
              <a:t>[</a:t>
            </a:r>
            <a:r>
              <a:rPr lang="en-US" b="1" dirty="0" err="1" smtClean="0"/>
              <a:t>Agrawal</a:t>
            </a:r>
            <a:r>
              <a:rPr lang="en-US" b="1" dirty="0" smtClean="0"/>
              <a:t> et al., SIGMOD 2009]</a:t>
            </a:r>
            <a:r>
              <a:rPr lang="en-US" dirty="0" smtClean="0"/>
              <a:t> Asynchronous view maintenance for VLSD databases, P. </a:t>
            </a:r>
            <a:r>
              <a:rPr lang="en-US" dirty="0" err="1" smtClean="0"/>
              <a:t>Agrawal</a:t>
            </a:r>
            <a:r>
              <a:rPr lang="en-US" dirty="0" smtClean="0"/>
              <a:t> et al., In SIGMOD 2009</a:t>
            </a:r>
          </a:p>
          <a:p>
            <a:r>
              <a:rPr lang="en-US" b="1" dirty="0" smtClean="0"/>
              <a:t>[Das et al., SIGMOD 2010]</a:t>
            </a:r>
            <a:r>
              <a:rPr lang="en-US" dirty="0" smtClean="0"/>
              <a:t> Ricardo: Integrating R and </a:t>
            </a:r>
            <a:r>
              <a:rPr lang="en-US" dirty="0" err="1" smtClean="0"/>
              <a:t>Hadoop</a:t>
            </a:r>
            <a:r>
              <a:rPr lang="en-US" dirty="0" smtClean="0"/>
              <a:t>, S. Das et al., In SIGMOD 2010</a:t>
            </a:r>
          </a:p>
          <a:p>
            <a:r>
              <a:rPr lang="en-US" b="1" dirty="0" smtClean="0"/>
              <a:t>[Cohen et al., VLDB 2009]</a:t>
            </a:r>
            <a:r>
              <a:rPr lang="en-US" dirty="0" smtClean="0"/>
              <a:t> MAD Skills: New Analysis Practices for Big Data, J. Cohen et al., In VLDB 2009</a:t>
            </a:r>
          </a:p>
        </p:txBody>
      </p:sp>
      <p:sp>
        <p:nvSpPr>
          <p:cNvPr id="5" name="Footer Placeholder 4"/>
          <p:cNvSpPr>
            <a:spLocks noGrp="1"/>
          </p:cNvSpPr>
          <p:nvPr>
            <p:ph type="ftr" sz="quarter" idx="11"/>
          </p:nvPr>
        </p:nvSpPr>
        <p:spPr/>
        <p:txBody>
          <a:bodyPr/>
          <a:lstStyle/>
          <a:p>
            <a:r>
              <a:rPr lang="en-US" smtClean="0"/>
              <a:t>VLDB 2010 Tutorial</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a:grpSpLocks/>
          </p:cNvGrpSpPr>
          <p:nvPr/>
        </p:nvGrpSpPr>
        <p:grpSpPr bwMode="auto">
          <a:xfrm>
            <a:off x="1143000" y="3429000"/>
            <a:ext cx="6654800" cy="2971800"/>
            <a:chOff x="1142999" y="3581400"/>
            <a:chExt cx="6654755" cy="2971800"/>
          </a:xfrm>
        </p:grpSpPr>
        <p:sp>
          <p:nvSpPr>
            <p:cNvPr id="35" name="Rectangle 34"/>
            <p:cNvSpPr/>
            <p:nvPr/>
          </p:nvSpPr>
          <p:spPr>
            <a:xfrm>
              <a:off x="5181572" y="4460875"/>
              <a:ext cx="2613007"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Freeform 29"/>
            <p:cNvSpPr/>
            <p:nvPr/>
          </p:nvSpPr>
          <p:spPr>
            <a:xfrm>
              <a:off x="5181572" y="3581400"/>
              <a:ext cx="2616182"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25" name="Rectangle 24"/>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581" name="TextBox 35"/>
            <p:cNvSpPr txBox="1">
              <a:spLocks noChangeArrowheads="1"/>
            </p:cNvSpPr>
            <p:nvPr/>
          </p:nvSpPr>
          <p:spPr bwMode="auto">
            <a:xfrm>
              <a:off x="3617774" y="6029980"/>
              <a:ext cx="3098625" cy="523220"/>
            </a:xfrm>
            <a:prstGeom prst="rect">
              <a:avLst/>
            </a:prstGeom>
            <a:noFill/>
            <a:ln w="9525">
              <a:noFill/>
              <a:miter lim="800000"/>
              <a:headEnd/>
              <a:tailEnd/>
            </a:ln>
          </p:spPr>
          <p:txBody>
            <a:bodyPr wrap="none">
              <a:prstTxWarp prst="textNoShape">
                <a:avLst/>
              </a:prstTxWarp>
              <a:spAutoFit/>
            </a:bodyPr>
            <a:lstStyle/>
            <a:p>
              <a:pPr algn="ctr"/>
              <a:r>
                <a:rPr lang="en-US" sz="2800"/>
                <a:t>Unused resources</a:t>
              </a:r>
            </a:p>
          </p:txBody>
        </p:sp>
        <p:sp>
          <p:nvSpPr>
            <p:cNvPr id="37" name="Rectangle 36"/>
            <p:cNvSpPr/>
            <p:nvPr/>
          </p:nvSpPr>
          <p:spPr>
            <a:xfrm>
              <a:off x="3070211" y="6105525"/>
              <a:ext cx="533396" cy="381000"/>
            </a:xfrm>
            <a:prstGeom prst="rect">
              <a:avLst/>
            </a:prstGeom>
            <a:solidFill>
              <a:srgbClr val="D9D9D9"/>
            </a:solidFill>
            <a:ln w="12700" cap="flat" cmpd="sng" algn="ctr">
              <a:noFill/>
              <a:prstDash val="solid"/>
              <a:round/>
              <a:headEnd type="none" w="med" len="med"/>
              <a:tailEnd type="none" w="med" len="med"/>
            </a:ln>
            <a:effectLst>
              <a:outerShdw blurRad="50800" dist="25400" dir="2700000">
                <a:schemeClr val="accent6">
                  <a:lumMod val="50000"/>
                  <a:alpha val="43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3555" name="Title 1"/>
          <p:cNvSpPr>
            <a:spLocks noGrp="1"/>
          </p:cNvSpPr>
          <p:nvPr>
            <p:ph type="title"/>
          </p:nvPr>
        </p:nvSpPr>
        <p:spPr/>
        <p:txBody>
          <a:bodyPr/>
          <a:lstStyle/>
          <a:p>
            <a:r>
              <a:rPr lang="en-US" smtClean="0"/>
              <a:t>Economics of Cloud Users</a:t>
            </a:r>
          </a:p>
        </p:txBody>
      </p:sp>
      <p:sp>
        <p:nvSpPr>
          <p:cNvPr id="7" name="Content Placeholder 2"/>
          <p:cNvSpPr txBox="1">
            <a:spLocks/>
          </p:cNvSpPr>
          <p:nvPr/>
        </p:nvSpPr>
        <p:spPr bwMode="auto">
          <a:xfrm>
            <a:off x="457200" y="1600200"/>
            <a:ext cx="8382000" cy="5029200"/>
          </a:xfrm>
          <a:prstGeom prst="rect">
            <a:avLst/>
          </a:prstGeom>
          <a:noFill/>
          <a:ln w="9525">
            <a:noFill/>
            <a:miter lim="800000"/>
            <a:headEnd/>
            <a:tailEnd/>
          </a:ln>
        </p:spPr>
        <p:txBody>
          <a:bodyPr>
            <a:prstTxWarp prst="textNoShape">
              <a:avLst/>
            </a:prstTxWarp>
            <a:normAutofit/>
          </a:bodyPr>
          <a:lstStyle/>
          <a:p>
            <a:pPr marL="342900" indent="-342900" eaLnBrk="0" hangingPunct="0">
              <a:spcBef>
                <a:spcPct val="20000"/>
              </a:spcBef>
              <a:buFontTx/>
              <a:buChar char="•"/>
              <a:defRPr/>
            </a:pPr>
            <a:r>
              <a:rPr lang="en-US" sz="3200" kern="0" dirty="0">
                <a:latin typeface="+mn-lt"/>
              </a:rPr>
              <a:t>Pay by use instead of provisioning for peak</a:t>
            </a:r>
          </a:p>
        </p:txBody>
      </p:sp>
      <p:sp>
        <p:nvSpPr>
          <p:cNvPr id="23557" name="TextBox 4"/>
          <p:cNvSpPr txBox="1">
            <a:spLocks noChangeArrowheads="1"/>
          </p:cNvSpPr>
          <p:nvPr/>
        </p:nvSpPr>
        <p:spPr bwMode="auto">
          <a:xfrm>
            <a:off x="1295400" y="5257800"/>
            <a:ext cx="2582863" cy="461963"/>
          </a:xfrm>
          <a:prstGeom prst="rect">
            <a:avLst/>
          </a:prstGeom>
          <a:noFill/>
          <a:ln w="9525">
            <a:noFill/>
            <a:miter lim="800000"/>
            <a:headEnd/>
            <a:tailEnd/>
          </a:ln>
        </p:spPr>
        <p:txBody>
          <a:bodyPr wrap="none">
            <a:prstTxWarp prst="textNoShape">
              <a:avLst/>
            </a:prstTxWarp>
            <a:spAutoFit/>
          </a:bodyPr>
          <a:lstStyle/>
          <a:p>
            <a:pPr algn="ctr"/>
            <a:r>
              <a:rPr lang="en-US"/>
              <a:t>Static data center</a:t>
            </a:r>
          </a:p>
        </p:txBody>
      </p:sp>
      <p:sp>
        <p:nvSpPr>
          <p:cNvPr id="23558" name="TextBox 5"/>
          <p:cNvSpPr txBox="1">
            <a:spLocks noChangeArrowheads="1"/>
          </p:cNvSpPr>
          <p:nvPr/>
        </p:nvSpPr>
        <p:spPr bwMode="auto">
          <a:xfrm>
            <a:off x="5105400" y="5257800"/>
            <a:ext cx="3435350" cy="461963"/>
          </a:xfrm>
          <a:prstGeom prst="rect">
            <a:avLst/>
          </a:prstGeom>
          <a:noFill/>
          <a:ln w="9525">
            <a:noFill/>
            <a:miter lim="800000"/>
            <a:headEnd/>
            <a:tailEnd/>
          </a:ln>
        </p:spPr>
        <p:txBody>
          <a:bodyPr wrap="none">
            <a:prstTxWarp prst="textNoShape">
              <a:avLst/>
            </a:prstTxWarp>
            <a:spAutoFit/>
          </a:bodyPr>
          <a:lstStyle/>
          <a:p>
            <a:pPr algn="ctr"/>
            <a:r>
              <a:rPr lang="en-US"/>
              <a:t>Data center in the cloud</a:t>
            </a:r>
          </a:p>
        </p:txBody>
      </p:sp>
      <p:grpSp>
        <p:nvGrpSpPr>
          <p:cNvPr id="3" name="Group 36"/>
          <p:cNvGrpSpPr>
            <a:grpSpLocks/>
          </p:cNvGrpSpPr>
          <p:nvPr/>
        </p:nvGrpSpPr>
        <p:grpSpPr bwMode="auto">
          <a:xfrm>
            <a:off x="719138" y="2668588"/>
            <a:ext cx="3700462" cy="2436812"/>
            <a:chOff x="719863" y="3048794"/>
            <a:chExt cx="3775937" cy="2455971"/>
          </a:xfrm>
        </p:grpSpPr>
        <p:cxnSp>
          <p:nvCxnSpPr>
            <p:cNvPr id="10" name="Straight Arrow Connector 9"/>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2" name="Straight Arrow Connector 11"/>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7" name="Freeform 16"/>
            <p:cNvSpPr/>
            <p:nvPr/>
          </p:nvSpPr>
          <p:spPr>
            <a:xfrm>
              <a:off x="1142651" y="3962383"/>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18" name="TextBox 17"/>
            <p:cNvSpPr txBox="1"/>
            <p:nvPr/>
          </p:nvSpPr>
          <p:spPr>
            <a:xfrm>
              <a:off x="3535212" y="4232780"/>
              <a:ext cx="960588" cy="339196"/>
            </a:xfrm>
            <a:prstGeom prst="rect">
              <a:avLst/>
            </a:prstGeom>
            <a:noFill/>
          </p:spPr>
          <p:txBody>
            <a:bodyPr wrap="none">
              <a:spAutoFit/>
            </a:bodyPr>
            <a:lstStyle/>
            <a:p>
              <a:pPr algn="ctr">
                <a:defRPr/>
              </a:pPr>
              <a:r>
                <a:rPr lang="en-US" sz="1600" dirty="0">
                  <a:solidFill>
                    <a:schemeClr val="accent2">
                      <a:lumMod val="75000"/>
                    </a:schemeClr>
                  </a:solidFill>
                  <a:latin typeface="Arial" charset="0"/>
                  <a:ea typeface="ＭＳ Ｐゴシック" charset="-128"/>
                  <a:cs typeface="ＭＳ Ｐゴシック" charset="-128"/>
                </a:rPr>
                <a:t>Demand</a:t>
              </a:r>
            </a:p>
          </p:txBody>
        </p:sp>
        <p:cxnSp>
          <p:nvCxnSpPr>
            <p:cNvPr id="19" name="Straight Arrow Connector 18"/>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575" name="TextBox 19"/>
            <p:cNvSpPr txBox="1">
              <a:spLocks noChangeArrowheads="1"/>
            </p:cNvSpPr>
            <p:nvPr/>
          </p:nvSpPr>
          <p:spPr bwMode="auto">
            <a:xfrm>
              <a:off x="3512839" y="3477181"/>
              <a:ext cx="982961" cy="338554"/>
            </a:xfrm>
            <a:prstGeom prst="rect">
              <a:avLst/>
            </a:prstGeom>
            <a:noFill/>
            <a:ln w="9525">
              <a:noFill/>
              <a:miter lim="800000"/>
              <a:headEnd/>
              <a:tailEnd/>
            </a:ln>
          </p:spPr>
          <p:txBody>
            <a:bodyPr wrap="none">
              <a:prstTxWarp prst="textNoShape">
                <a:avLst/>
              </a:prstTxWarp>
              <a:spAutoFit/>
            </a:bodyPr>
            <a:lstStyle/>
            <a:p>
              <a:pPr algn="ctr"/>
              <a:r>
                <a:rPr lang="en-US" sz="1600">
                  <a:solidFill>
                    <a:srgbClr val="FF0000"/>
                  </a:solidFill>
                </a:rPr>
                <a:t>Capacity</a:t>
              </a:r>
            </a:p>
          </p:txBody>
        </p:sp>
        <p:sp>
          <p:nvSpPr>
            <p:cNvPr id="23576" name="TextBox 22"/>
            <p:cNvSpPr txBox="1">
              <a:spLocks noChangeArrowheads="1"/>
            </p:cNvSpPr>
            <p:nvPr/>
          </p:nvSpPr>
          <p:spPr bwMode="auto">
            <a:xfrm>
              <a:off x="2443015" y="5181600"/>
              <a:ext cx="604985" cy="323165"/>
            </a:xfrm>
            <a:prstGeom prst="rect">
              <a:avLst/>
            </a:prstGeom>
            <a:noFill/>
            <a:ln w="9525">
              <a:noFill/>
              <a:miter lim="800000"/>
              <a:headEnd/>
              <a:tailEnd/>
            </a:ln>
          </p:spPr>
          <p:txBody>
            <a:bodyPr wrap="none">
              <a:prstTxWarp prst="textNoShape">
                <a:avLst/>
              </a:prstTxWarp>
              <a:spAutoFit/>
            </a:bodyPr>
            <a:lstStyle/>
            <a:p>
              <a:pPr algn="ctr"/>
              <a:r>
                <a:rPr lang="en-US" sz="1500"/>
                <a:t>Time</a:t>
              </a:r>
            </a:p>
          </p:txBody>
        </p:sp>
        <p:sp>
          <p:nvSpPr>
            <p:cNvPr id="24" name="TextBox 23"/>
            <p:cNvSpPr txBox="1"/>
            <p:nvPr/>
          </p:nvSpPr>
          <p:spPr>
            <a:xfrm>
              <a:off x="719863" y="3658394"/>
              <a:ext cx="415498" cy="1011774"/>
            </a:xfrm>
            <a:prstGeom prst="rect">
              <a:avLst/>
            </a:prstGeom>
            <a:noFill/>
          </p:spPr>
          <p:txBody>
            <a:bodyPr vert="vert270" wrap="none">
              <a:spAutoFit/>
            </a:bodyPr>
            <a:lstStyle/>
            <a:p>
              <a:pPr algn="ctr">
                <a:defRPr/>
              </a:pPr>
              <a:r>
                <a:rPr lang="en-US" sz="1500" dirty="0">
                  <a:latin typeface="Arial" charset="0"/>
                  <a:ea typeface="ＭＳ Ｐゴシック" charset="-128"/>
                  <a:cs typeface="ＭＳ Ｐゴシック" charset="-128"/>
                </a:rPr>
                <a:t>Resources</a:t>
              </a:r>
            </a:p>
          </p:txBody>
        </p:sp>
      </p:grpSp>
      <p:grpSp>
        <p:nvGrpSpPr>
          <p:cNvPr id="4" name="Group 37"/>
          <p:cNvGrpSpPr>
            <a:grpSpLocks/>
          </p:cNvGrpSpPr>
          <p:nvPr/>
        </p:nvGrpSpPr>
        <p:grpSpPr bwMode="auto">
          <a:xfrm>
            <a:off x="4765675" y="2667000"/>
            <a:ext cx="3921125" cy="2438400"/>
            <a:chOff x="4766102" y="3048000"/>
            <a:chExt cx="3996898" cy="2455971"/>
          </a:xfrm>
        </p:grpSpPr>
        <p:cxnSp>
          <p:nvCxnSpPr>
            <p:cNvPr id="26" name="Straight Arrow Connector 25"/>
            <p:cNvCxnSpPr/>
            <p:nvPr/>
          </p:nvCxnSpPr>
          <p:spPr>
            <a:xfrm rot="16200000" flipV="1">
              <a:off x="4118717" y="4111257"/>
              <a:ext cx="2132985"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7" name="Straight Arrow Connector 26"/>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Freeform 27"/>
            <p:cNvSpPr/>
            <p:nvPr/>
          </p:nvSpPr>
          <p:spPr>
            <a:xfrm>
              <a:off x="5188447" y="3960995"/>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29" name="TextBox 28"/>
            <p:cNvSpPr txBox="1"/>
            <p:nvPr/>
          </p:nvSpPr>
          <p:spPr>
            <a:xfrm>
              <a:off x="7803421" y="4766860"/>
              <a:ext cx="959579" cy="338975"/>
            </a:xfrm>
            <a:prstGeom prst="rect">
              <a:avLst/>
            </a:prstGeom>
            <a:noFill/>
          </p:spPr>
          <p:txBody>
            <a:bodyPr wrap="none">
              <a:spAutoFit/>
            </a:bodyPr>
            <a:lstStyle/>
            <a:p>
              <a:pPr algn="ctr">
                <a:defRPr/>
              </a:pPr>
              <a:r>
                <a:rPr lang="en-US" sz="1600" dirty="0">
                  <a:solidFill>
                    <a:schemeClr val="accent2">
                      <a:lumMod val="75000"/>
                    </a:schemeClr>
                  </a:solidFill>
                  <a:latin typeface="Arial" charset="0"/>
                  <a:ea typeface="ＭＳ Ｐゴシック" charset="-128"/>
                  <a:cs typeface="ＭＳ Ｐゴシック" charset="-128"/>
                </a:rPr>
                <a:t>Demand</a:t>
              </a:r>
            </a:p>
          </p:txBody>
        </p:sp>
        <p:sp>
          <p:nvSpPr>
            <p:cNvPr id="23566" name="TextBox 30"/>
            <p:cNvSpPr txBox="1">
              <a:spLocks noChangeArrowheads="1"/>
            </p:cNvSpPr>
            <p:nvPr/>
          </p:nvSpPr>
          <p:spPr bwMode="auto">
            <a:xfrm>
              <a:off x="7753147" y="4191000"/>
              <a:ext cx="982961" cy="338554"/>
            </a:xfrm>
            <a:prstGeom prst="rect">
              <a:avLst/>
            </a:prstGeom>
            <a:noFill/>
            <a:ln w="9525">
              <a:noFill/>
              <a:miter lim="800000"/>
              <a:headEnd/>
              <a:tailEnd/>
            </a:ln>
          </p:spPr>
          <p:txBody>
            <a:bodyPr wrap="none">
              <a:prstTxWarp prst="textNoShape">
                <a:avLst/>
              </a:prstTxWarp>
              <a:spAutoFit/>
            </a:bodyPr>
            <a:lstStyle/>
            <a:p>
              <a:pPr algn="ctr"/>
              <a:r>
                <a:rPr lang="en-US" sz="1600">
                  <a:solidFill>
                    <a:srgbClr val="FF0000"/>
                  </a:solidFill>
                </a:rPr>
                <a:t>Capacity</a:t>
              </a:r>
            </a:p>
          </p:txBody>
        </p:sp>
        <p:sp>
          <p:nvSpPr>
            <p:cNvPr id="23567" name="TextBox 31"/>
            <p:cNvSpPr txBox="1">
              <a:spLocks noChangeArrowheads="1"/>
            </p:cNvSpPr>
            <p:nvPr/>
          </p:nvSpPr>
          <p:spPr bwMode="auto">
            <a:xfrm>
              <a:off x="6489254" y="5180806"/>
              <a:ext cx="604985" cy="323165"/>
            </a:xfrm>
            <a:prstGeom prst="rect">
              <a:avLst/>
            </a:prstGeom>
            <a:noFill/>
            <a:ln w="9525">
              <a:noFill/>
              <a:miter lim="800000"/>
              <a:headEnd/>
              <a:tailEnd/>
            </a:ln>
          </p:spPr>
          <p:txBody>
            <a:bodyPr wrap="none">
              <a:prstTxWarp prst="textNoShape">
                <a:avLst/>
              </a:prstTxWarp>
              <a:spAutoFit/>
            </a:bodyPr>
            <a:lstStyle/>
            <a:p>
              <a:pPr algn="ctr"/>
              <a:r>
                <a:rPr lang="en-US" sz="1500"/>
                <a:t>Time</a:t>
              </a:r>
            </a:p>
          </p:txBody>
        </p:sp>
        <p:sp>
          <p:nvSpPr>
            <p:cNvPr id="33" name="TextBox 32"/>
            <p:cNvSpPr txBox="1"/>
            <p:nvPr/>
          </p:nvSpPr>
          <p:spPr>
            <a:xfrm>
              <a:off x="4766102" y="3657600"/>
              <a:ext cx="415498" cy="1011774"/>
            </a:xfrm>
            <a:prstGeom prst="rect">
              <a:avLst/>
            </a:prstGeom>
            <a:noFill/>
          </p:spPr>
          <p:txBody>
            <a:bodyPr vert="vert270" wrap="none">
              <a:spAutoFit/>
            </a:bodyPr>
            <a:lstStyle/>
            <a:p>
              <a:pPr algn="ctr">
                <a:defRPr/>
              </a:pPr>
              <a:r>
                <a:rPr lang="en-US" sz="1500" dirty="0">
                  <a:latin typeface="Arial" charset="0"/>
                  <a:ea typeface="ＭＳ Ｐゴシック" charset="-128"/>
                  <a:cs typeface="ＭＳ Ｐゴシック" charset="-128"/>
                </a:rPr>
                <a:t>Resources</a:t>
              </a:r>
            </a:p>
          </p:txBody>
        </p:sp>
        <p:sp>
          <p:nvSpPr>
            <p:cNvPr id="34" name="Freeform 33"/>
            <p:cNvSpPr/>
            <p:nvPr/>
          </p:nvSpPr>
          <p:spPr>
            <a:xfrm>
              <a:off x="5181974" y="3810695"/>
              <a:ext cx="2666756" cy="912994"/>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pSp>
      <p:sp>
        <p:nvSpPr>
          <p:cNvPr id="31" name="Footer Placeholder 30"/>
          <p:cNvSpPr>
            <a:spLocks noGrp="1"/>
          </p:cNvSpPr>
          <p:nvPr>
            <p:ph type="ftr" sz="quarter" idx="11"/>
          </p:nvPr>
        </p:nvSpPr>
        <p:spPr/>
        <p:txBody>
          <a:bodyPr/>
          <a:lstStyle/>
          <a:p>
            <a:r>
              <a:rPr lang="en-US" smtClean="0"/>
              <a:t>VLDB 2010 Tutorial</a:t>
            </a:r>
            <a:endParaRPr lang="en-US" dirty="0"/>
          </a:p>
        </p:txBody>
      </p:sp>
      <p:sp>
        <p:nvSpPr>
          <p:cNvPr id="36" name="TextBox 35"/>
          <p:cNvSpPr txBox="1"/>
          <p:nvPr/>
        </p:nvSpPr>
        <p:spPr>
          <a:xfrm>
            <a:off x="5638800" y="6397823"/>
            <a:ext cx="3048000" cy="307777"/>
          </a:xfrm>
          <a:prstGeom prst="rect">
            <a:avLst/>
          </a:prstGeom>
          <a:noFill/>
        </p:spPr>
        <p:txBody>
          <a:bodyPr wrap="square" rtlCol="0">
            <a:spAutoFit/>
          </a:bodyPr>
          <a:lstStyle/>
          <a:p>
            <a:r>
              <a:rPr lang="en-US" sz="1400" dirty="0" smtClean="0"/>
              <a:t>Slide Credits: Berkeley RAD Lab</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2.9|24.7|15.2|2.2"/>
</p:tagLst>
</file>

<file path=ppt/tags/tag2.xml><?xml version="1.0" encoding="utf-8"?>
<p:tagLst xmlns:a="http://schemas.openxmlformats.org/drawingml/2006/main" xmlns:r="http://schemas.openxmlformats.org/officeDocument/2006/relationships" xmlns:p="http://schemas.openxmlformats.org/presentationml/2006/main">
  <p:tag name="TIMING" val="|16.9|3.6|6.3|4.2|3.9|3.3|2.6|6.1|4|4.7|9.7"/>
</p:tagLst>
</file>

<file path=ppt/tags/tag3.xml><?xml version="1.0" encoding="utf-8"?>
<p:tagLst xmlns:a="http://schemas.openxmlformats.org/drawingml/2006/main" xmlns:r="http://schemas.openxmlformats.org/officeDocument/2006/relationships" xmlns:p="http://schemas.openxmlformats.org/presentationml/2006/main">
  <p:tag name="TIMING" val="|12.6|5.8|3.9|3.8|3.7|12.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Module.thmx</Template>
  <TotalTime>5858</TotalTime>
  <Words>3812</Words>
  <Application>Microsoft Office PowerPoint</Application>
  <PresentationFormat>On-screen Show (4:3)</PresentationFormat>
  <Paragraphs>970</Paragraphs>
  <Slides>83</Slides>
  <Notes>83</Notes>
  <HiddenSlides>3</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104" baseType="lpstr">
      <vt:lpstr>Arial</vt:lpstr>
      <vt:lpstr>Corbel</vt:lpstr>
      <vt:lpstr>Wingdings 2</vt:lpstr>
      <vt:lpstr>Apple Chancery</vt:lpstr>
      <vt:lpstr>Wingdings</vt:lpstr>
      <vt:lpstr>ＭＳ Ｐゴシック</vt:lpstr>
      <vt:lpstr>Arial Narrow</vt:lpstr>
      <vt:lpstr>Tahoma</vt:lpstr>
      <vt:lpstr>Times New Roman</vt:lpstr>
      <vt:lpstr>Abadi MT Condensed Extra Bold</vt:lpstr>
      <vt:lpstr>Arial Black</vt:lpstr>
      <vt:lpstr>HY엽서L</vt:lpstr>
      <vt:lpstr>굴림</vt:lpstr>
      <vt:lpstr>Gill Sans MT</vt:lpstr>
      <vt:lpstr>Wingdings 3</vt:lpstr>
      <vt:lpstr>Bookman Old Style</vt:lpstr>
      <vt:lpstr>Calibri</vt:lpstr>
      <vt:lpstr>맑은 고딕</vt:lpstr>
      <vt:lpstr>Module</vt:lpstr>
      <vt:lpstr>Photo Editor Photo</vt:lpstr>
      <vt:lpstr>Clip</vt:lpstr>
      <vt:lpstr>Big Data and Cloud Computing:  New Wine or just New Bottles?</vt:lpstr>
      <vt:lpstr>A Voice from the Above</vt:lpstr>
      <vt:lpstr>WEB is replacing the Desktop</vt:lpstr>
      <vt:lpstr>Paradigm Shift in Computing</vt:lpstr>
      <vt:lpstr>Blurring the Boundaries: Physical &amp; Virtual</vt:lpstr>
      <vt:lpstr>Warehouse Scale Computing</vt:lpstr>
      <vt:lpstr>What is Cloud Computing?</vt:lpstr>
      <vt:lpstr>Cloud Computing: Why Now?</vt:lpstr>
      <vt:lpstr>Economics of Cloud Users</vt:lpstr>
      <vt:lpstr>Economics of Cloud Users</vt:lpstr>
      <vt:lpstr>Economics of Cloud Users</vt:lpstr>
      <vt:lpstr>The Big Picture</vt:lpstr>
      <vt:lpstr>Cloud Reality</vt:lpstr>
      <vt:lpstr>Cloud Challenges: Elasticity</vt:lpstr>
      <vt:lpstr>Cloud Challenges: Differential Pricing Models</vt:lpstr>
      <vt:lpstr>Outline</vt:lpstr>
      <vt:lpstr>Data-rich World</vt:lpstr>
      <vt:lpstr>What can we do with this wealth?</vt:lpstr>
      <vt:lpstr>Cloud Computing Modalities</vt:lpstr>
      <vt:lpstr>Outline</vt:lpstr>
      <vt:lpstr>Why Data Analysis?</vt:lpstr>
      <vt:lpstr>Decision Support</vt:lpstr>
      <vt:lpstr>Decision Support</vt:lpstr>
      <vt:lpstr>Data Analytics in the Web Context</vt:lpstr>
      <vt:lpstr>Our Data-driven World</vt:lpstr>
      <vt:lpstr>Data Analytics in the Cloud</vt:lpstr>
      <vt:lpstr>Platforms for Large-scale Data Analysis</vt:lpstr>
      <vt:lpstr>Parallel DBMS technologies</vt:lpstr>
      <vt:lpstr>MapReduce [Dean et al., OSDI 2004, CACM Jan 2008, CACM Jan 2010]</vt:lpstr>
      <vt:lpstr>Programming Framework</vt:lpstr>
      <vt:lpstr>MapReduce Advantages</vt:lpstr>
      <vt:lpstr>MapReduce Experience</vt:lpstr>
      <vt:lpstr>The Need</vt:lpstr>
      <vt:lpstr>MapReduce Contributions</vt:lpstr>
      <vt:lpstr>Takeaway</vt:lpstr>
      <vt:lpstr>Map Reduce vs Parallel DBMS [Pavlo et al., SIGMOD 2009, Stonebraker et al., CACM 2010, …]</vt:lpstr>
      <vt:lpstr>MapReduce: A step backwards?</vt:lpstr>
      <vt:lpstr>MapReduce VS Parallel DB: Our 2¢</vt:lpstr>
      <vt:lpstr>Data Analytics in the Cloud New Challenges and Opportunities</vt:lpstr>
      <vt:lpstr>Conjectures</vt:lpstr>
      <vt:lpstr>Data Analytics Evolution</vt:lpstr>
      <vt:lpstr> Data Analytics Needs</vt:lpstr>
      <vt:lpstr>Leveraging DBMS Technology for Scalable Analytics</vt:lpstr>
      <vt:lpstr>Scalable Analytics Innovations</vt:lpstr>
      <vt:lpstr>Key-value Stores</vt:lpstr>
      <vt:lpstr>Simple to Not-so-simple Queries</vt:lpstr>
      <vt:lpstr>Secondary Access</vt:lpstr>
      <vt:lpstr>Remote View = Ordered PNUTS Table</vt:lpstr>
      <vt:lpstr>Remote View Maintenance</vt:lpstr>
      <vt:lpstr>Remote Views</vt:lpstr>
      <vt:lpstr>Hadoop DB – A Hybrid Approach [Abouzeid et al., VLDB 2009]</vt:lpstr>
      <vt:lpstr>Architecture of HadoopDB</vt:lpstr>
      <vt:lpstr>Architecture of HadoopDB</vt:lpstr>
      <vt:lpstr>Two-way Joins and MapReduce</vt:lpstr>
      <vt:lpstr>Beyond Two-way Joins?</vt:lpstr>
      <vt:lpstr>Beyond Two-way Joins</vt:lpstr>
      <vt:lpstr>Beyond Two-way Joins?</vt:lpstr>
      <vt:lpstr>Multi-way Join [Afrati &amp; Ullman]</vt:lpstr>
      <vt:lpstr>OLAP over MapReduce</vt:lpstr>
      <vt:lpstr>Slide 60</vt:lpstr>
      <vt:lpstr>Scalable OLAP</vt:lpstr>
      <vt:lpstr>Large-scale data analytics  [Guinea Project @ NUS]</vt:lpstr>
      <vt:lpstr>Looking Forward New Applications</vt:lpstr>
      <vt:lpstr>Looking Forward New Applications</vt:lpstr>
      <vt:lpstr>Outline</vt:lpstr>
      <vt:lpstr>Platforms for Update intensive workloads</vt:lpstr>
      <vt:lpstr>Scaling in the Cloud</vt:lpstr>
      <vt:lpstr>Scaling in the Cloud</vt:lpstr>
      <vt:lpstr>Scaling in the Cloud</vt:lpstr>
      <vt:lpstr>Internet Chatter</vt:lpstr>
      <vt:lpstr>BLOG Wisdom</vt:lpstr>
      <vt:lpstr>The “NoSQL” movement</vt:lpstr>
      <vt:lpstr>NoSQL has no relation with SQL - Micheal Stonebraker [CACM Blog]</vt:lpstr>
      <vt:lpstr>No-SQL to Not Only SQL</vt:lpstr>
      <vt:lpstr>Cloud Data Management Desiderata SQL or NoSQL</vt:lpstr>
      <vt:lpstr>Sacrificing Consistency Increased Application Complexity</vt:lpstr>
      <vt:lpstr>Slide 77</vt:lpstr>
      <vt:lpstr>Slide 78</vt:lpstr>
      <vt:lpstr>Slide 79</vt:lpstr>
      <vt:lpstr>Perspectives (James Hamilton)</vt:lpstr>
      <vt:lpstr>Slide 81</vt:lpstr>
      <vt:lpstr>Coffee Break</vt:lpstr>
      <vt:lpstr>References</vt:lpstr>
    </vt:vector>
  </TitlesOfParts>
  <Company>UCSB</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as a Service: Challenges &amp; Opportunities</dc:title>
  <dc:creator>Divyakant Agrawal</dc:creator>
  <cp:lastModifiedBy>Sudipto Das</cp:lastModifiedBy>
  <cp:revision>71</cp:revision>
  <dcterms:created xsi:type="dcterms:W3CDTF">2010-09-07T06:44:54Z</dcterms:created>
  <dcterms:modified xsi:type="dcterms:W3CDTF">2010-09-15T05:56:34Z</dcterms:modified>
</cp:coreProperties>
</file>